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3" r:id="rId1"/>
  </p:sldMasterIdLst>
  <p:notesMasterIdLst>
    <p:notesMasterId r:id="rId54"/>
  </p:notesMasterIdLst>
  <p:sldIdLst>
    <p:sldId id="324" r:id="rId2"/>
    <p:sldId id="380" r:id="rId3"/>
    <p:sldId id="379" r:id="rId4"/>
    <p:sldId id="375" r:id="rId5"/>
    <p:sldId id="376" r:id="rId6"/>
    <p:sldId id="377" r:id="rId7"/>
    <p:sldId id="333" r:id="rId8"/>
    <p:sldId id="325" r:id="rId9"/>
    <p:sldId id="334" r:id="rId10"/>
    <p:sldId id="257" r:id="rId11"/>
    <p:sldId id="258" r:id="rId12"/>
    <p:sldId id="335" r:id="rId13"/>
    <p:sldId id="259" r:id="rId14"/>
    <p:sldId id="374" r:id="rId15"/>
    <p:sldId id="262" r:id="rId16"/>
    <p:sldId id="336" r:id="rId17"/>
    <p:sldId id="337" r:id="rId18"/>
    <p:sldId id="260" r:id="rId19"/>
    <p:sldId id="261" r:id="rId20"/>
    <p:sldId id="263" r:id="rId21"/>
    <p:sldId id="264" r:id="rId22"/>
    <p:sldId id="265" r:id="rId23"/>
    <p:sldId id="266" r:id="rId24"/>
    <p:sldId id="268" r:id="rId25"/>
    <p:sldId id="269" r:id="rId26"/>
    <p:sldId id="328" r:id="rId27"/>
    <p:sldId id="270" r:id="rId28"/>
    <p:sldId id="329" r:id="rId29"/>
    <p:sldId id="273" r:id="rId30"/>
    <p:sldId id="314" r:id="rId31"/>
    <p:sldId id="276" r:id="rId32"/>
    <p:sldId id="277" r:id="rId33"/>
    <p:sldId id="354" r:id="rId34"/>
    <p:sldId id="357" r:id="rId35"/>
    <p:sldId id="359" r:id="rId36"/>
    <p:sldId id="274" r:id="rId37"/>
    <p:sldId id="275" r:id="rId38"/>
    <p:sldId id="345" r:id="rId39"/>
    <p:sldId id="346" r:id="rId40"/>
    <p:sldId id="347" r:id="rId41"/>
    <p:sldId id="348" r:id="rId42"/>
    <p:sldId id="281" r:id="rId43"/>
    <p:sldId id="282" r:id="rId44"/>
    <p:sldId id="283" r:id="rId45"/>
    <p:sldId id="284" r:id="rId46"/>
    <p:sldId id="285" r:id="rId47"/>
    <p:sldId id="349" r:id="rId48"/>
    <p:sldId id="286" r:id="rId49"/>
    <p:sldId id="350" r:id="rId50"/>
    <p:sldId id="352" r:id="rId51"/>
    <p:sldId id="353" r:id="rId52"/>
    <p:sldId id="355" r:id="rId53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446" autoAdjust="0"/>
    <p:restoredTop sz="77396" autoAdjust="0"/>
  </p:normalViewPr>
  <p:slideViewPr>
    <p:cSldViewPr>
      <p:cViewPr varScale="1">
        <p:scale>
          <a:sx n="57" d="100"/>
          <a:sy n="57" d="100"/>
        </p:scale>
        <p:origin x="113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288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74A019B-E5B1-4A13-8FEF-9BE87DD61802}" type="datetimeFigureOut">
              <a:rPr lang="hr-HR"/>
              <a:pPr>
                <a:defRPr/>
              </a:pPr>
              <a:t>4.3.2021.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 smtClean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smtClean="0"/>
              <a:t>Uredite stilove teksta matrice</a:t>
            </a:r>
          </a:p>
          <a:p>
            <a:pPr lvl="1"/>
            <a:r>
              <a:rPr lang="hr-HR" noProof="0" smtClean="0"/>
              <a:t>Druga razina</a:t>
            </a:r>
          </a:p>
          <a:p>
            <a:pPr lvl="2"/>
            <a:r>
              <a:rPr lang="hr-HR" noProof="0" smtClean="0"/>
              <a:t>Treća razina</a:t>
            </a:r>
          </a:p>
          <a:p>
            <a:pPr lvl="3"/>
            <a:r>
              <a:rPr lang="hr-HR" noProof="0" smtClean="0"/>
              <a:t>Četvrta razina</a:t>
            </a:r>
          </a:p>
          <a:p>
            <a:pPr lvl="4"/>
            <a:r>
              <a:rPr lang="hr-HR" noProof="0" smtClean="0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34D915-0A79-474C-B57A-106E876BD7C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9805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dirty="0" smtClean="0"/>
          </a:p>
        </p:txBody>
      </p:sp>
      <p:sp>
        <p:nvSpPr>
          <p:cNvPr id="9933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3458E5-C0E8-450D-86A0-AB57FE9D19C4}" type="slidenum">
              <a:rPr lang="hr-HR" smtClean="0"/>
              <a:pPr eaLnBrk="1" hangingPunct="1"/>
              <a:t>1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188971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1674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C20C16-DB70-40FD-97E3-81DE9830985F}" type="slidenum">
              <a:rPr lang="hr-HR" smtClean="0"/>
              <a:pPr eaLnBrk="1" hangingPunct="1"/>
              <a:t>16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382531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17764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A9E555-256B-4D8D-9B2F-6F05CCABD3DA}" type="slidenum">
              <a:rPr lang="hr-HR" smtClean="0"/>
              <a:pPr eaLnBrk="1" hangingPunct="1"/>
              <a:t>17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949896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1981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85300A-0AE9-4213-86B7-D30760C65A62}" type="slidenum">
              <a:rPr lang="hr-HR" smtClean="0"/>
              <a:pPr eaLnBrk="1" hangingPunct="1"/>
              <a:t>18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007365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2186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FA9930-6FAA-47B9-81E7-220510DDC3C1}" type="slidenum">
              <a:rPr lang="hr-HR" smtClean="0"/>
              <a:pPr eaLnBrk="1" hangingPunct="1"/>
              <a:t>19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1421766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22884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4D1341-D748-40A7-967F-B53E26FA1262}" type="slidenum">
              <a:rPr lang="hr-HR" smtClean="0"/>
              <a:pPr eaLnBrk="1" hangingPunct="1"/>
              <a:t>20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956815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23908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1E897E-00CD-4438-91C4-B6C8F3D85796}" type="slidenum">
              <a:rPr lang="hr-HR" smtClean="0"/>
              <a:pPr eaLnBrk="1" hangingPunct="1"/>
              <a:t>21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1653015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2493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F230DC-9B25-4C90-9F2F-F92CDA3EB59E}" type="slidenum">
              <a:rPr lang="hr-HR" smtClean="0"/>
              <a:pPr eaLnBrk="1" hangingPunct="1"/>
              <a:t>22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23741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25956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CB9CD6-E533-497A-AF87-5025C108B2EB}" type="slidenum">
              <a:rPr lang="hr-HR" smtClean="0"/>
              <a:pPr eaLnBrk="1" hangingPunct="1"/>
              <a:t>23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428539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2698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B591C9-CC56-4E8F-8B94-4E96E41280DE}" type="slidenum">
              <a:rPr lang="hr-HR" smtClean="0"/>
              <a:pPr eaLnBrk="1" hangingPunct="1"/>
              <a:t>24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463545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29028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030984-3DCC-425F-8233-517862BE1291}" type="slidenum">
              <a:rPr lang="hr-HR" smtClean="0"/>
              <a:pPr eaLnBrk="1" hangingPunct="1"/>
              <a:t>25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830531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dirty="0" smtClean="0"/>
          </a:p>
        </p:txBody>
      </p:sp>
      <p:sp>
        <p:nvSpPr>
          <p:cNvPr id="10445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24DD2E-A5F4-4AF9-A14B-D2041064017A}" type="slidenum">
              <a:rPr lang="hr-HR" smtClean="0"/>
              <a:pPr eaLnBrk="1" hangingPunct="1"/>
              <a:t>7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1963839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3005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47ABBF-7BF3-4B12-806F-BADB65196975}" type="slidenum">
              <a:rPr lang="hr-HR" smtClean="0"/>
              <a:pPr eaLnBrk="1" hangingPunct="1"/>
              <a:t>26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000540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31076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4AE681-892A-4DC2-8D30-9ABC25A142CF}" type="slidenum">
              <a:rPr lang="hr-HR" smtClean="0"/>
              <a:pPr eaLnBrk="1" hangingPunct="1"/>
              <a:t>27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265535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36196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736BB5-69A9-464E-9283-3C2A8132E7C2}" type="slidenum">
              <a:rPr lang="hr-HR" smtClean="0"/>
              <a:pPr eaLnBrk="1" hangingPunct="1"/>
              <a:t>28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637867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dirty="0" smtClean="0"/>
          </a:p>
        </p:txBody>
      </p:sp>
      <p:sp>
        <p:nvSpPr>
          <p:cNvPr id="13722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0BB065-5604-4D28-8C83-33F79C0B2BC4}" type="slidenum">
              <a:rPr lang="hr-HR" smtClean="0"/>
              <a:pPr eaLnBrk="1" hangingPunct="1"/>
              <a:t>29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042487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38244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2CB9FE-6FA3-4CD1-92F5-4A0A77C3D411}" type="slidenum">
              <a:rPr lang="hr-HR" smtClean="0"/>
              <a:pPr eaLnBrk="1" hangingPunct="1"/>
              <a:t>30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432441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4029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0CC4A3-9076-463A-B689-D76B798F8D0A}" type="slidenum">
              <a:rPr lang="hr-HR" smtClean="0"/>
              <a:pPr eaLnBrk="1" hangingPunct="1"/>
              <a:t>31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122417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dirty="0" smtClean="0"/>
          </a:p>
        </p:txBody>
      </p:sp>
      <p:sp>
        <p:nvSpPr>
          <p:cNvPr id="14234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BB2836-3325-4C6E-8750-17B0A409E02A}" type="slidenum">
              <a:rPr lang="hr-HR" smtClean="0"/>
              <a:pPr eaLnBrk="1" hangingPunct="1"/>
              <a:t>32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9054273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84324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1687B3-2DCF-45DA-91E0-525E97D3D9B0}" type="slidenum">
              <a:rPr lang="hr-HR" smtClean="0"/>
              <a:pPr eaLnBrk="1" hangingPunct="1"/>
              <a:t>33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19906608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85348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375E39-C064-428C-A8C5-79AB3F5F5111}" type="slidenum">
              <a:rPr lang="hr-HR" smtClean="0"/>
              <a:pPr eaLnBrk="1" hangingPunct="1"/>
              <a:t>34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1611248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dirty="0" smtClean="0"/>
          </a:p>
        </p:txBody>
      </p:sp>
      <p:sp>
        <p:nvSpPr>
          <p:cNvPr id="187396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B9A950-6635-4283-B8E9-C75F3820303A}" type="slidenum">
              <a:rPr lang="hr-HR" smtClean="0"/>
              <a:pPr eaLnBrk="1" hangingPunct="1"/>
              <a:t>35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97383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05476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1A89FC-C451-4D4D-A14F-D6566F9CDB81}" type="slidenum">
              <a:rPr lang="hr-HR" smtClean="0"/>
              <a:pPr eaLnBrk="1" hangingPunct="1"/>
              <a:t>8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553183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51556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9107ED-31D1-4A43-8A4A-17CC7D3C287A}" type="slidenum">
              <a:rPr lang="hr-HR" smtClean="0"/>
              <a:pPr eaLnBrk="1" hangingPunct="1"/>
              <a:t>36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4744759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5258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289E4E-7149-45B4-9258-05258C00053A}" type="slidenum">
              <a:rPr lang="hr-HR" smtClean="0"/>
              <a:pPr eaLnBrk="1" hangingPunct="1"/>
              <a:t>37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930405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dirty="0" smtClean="0"/>
          </a:p>
        </p:txBody>
      </p:sp>
      <p:sp>
        <p:nvSpPr>
          <p:cNvPr id="168964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F02A86-717B-4D52-9C62-555628238C60}" type="slidenum">
              <a:rPr lang="hr-HR" smtClean="0"/>
              <a:pPr eaLnBrk="1" hangingPunct="1"/>
              <a:t>38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1701301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dirty="0" smtClean="0"/>
          </a:p>
        </p:txBody>
      </p:sp>
      <p:sp>
        <p:nvSpPr>
          <p:cNvPr id="169988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A5667A-B8A6-442E-89B4-8CF196B65BF9}" type="slidenum">
              <a:rPr lang="hr-HR" smtClean="0"/>
              <a:pPr eaLnBrk="1" hangingPunct="1"/>
              <a:t>39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9048152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7101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5BB5FB-8CFA-42D1-8259-FD03C7F80253}" type="slidenum">
              <a:rPr lang="hr-HR" smtClean="0"/>
              <a:pPr eaLnBrk="1" hangingPunct="1"/>
              <a:t>40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9574443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72036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901B3D-EB89-4938-AB02-EB1A8323C472}" type="slidenum">
              <a:rPr lang="hr-HR" smtClean="0"/>
              <a:pPr eaLnBrk="1" hangingPunct="1"/>
              <a:t>41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3648222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7306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5897EF-1A40-43C6-B888-6E8B3CF2AD83}" type="slidenum">
              <a:rPr lang="hr-HR" smtClean="0"/>
              <a:pPr eaLnBrk="1" hangingPunct="1"/>
              <a:t>42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1024309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74084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4FE846-726D-4767-95E0-BED5827AAB84}" type="slidenum">
              <a:rPr lang="hr-HR" smtClean="0"/>
              <a:pPr eaLnBrk="1" hangingPunct="1"/>
              <a:t>43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1525666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75108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F83E52-6477-4F6E-B870-4108D7B97732}" type="slidenum">
              <a:rPr lang="hr-HR" smtClean="0"/>
              <a:pPr eaLnBrk="1" hangingPunct="1"/>
              <a:t>44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7127882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7613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7032D2-2BA9-4E11-88FB-1FB3171864B5}" type="slidenum">
              <a:rPr lang="hr-HR" smtClean="0"/>
              <a:pPr eaLnBrk="1" hangingPunct="1"/>
              <a:t>45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917084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dirty="0" smtClean="0"/>
          </a:p>
        </p:txBody>
      </p:sp>
      <p:sp>
        <p:nvSpPr>
          <p:cNvPr id="10650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0C8F0C-77DB-4DEB-9F82-F6E5B5A3CD4D}" type="slidenum">
              <a:rPr lang="hr-HR" smtClean="0"/>
              <a:pPr eaLnBrk="1" hangingPunct="1"/>
              <a:t>9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1299698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77156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D25F8F-57AC-441C-873D-85ED38EF4508}" type="slidenum">
              <a:rPr lang="hr-HR" smtClean="0"/>
              <a:pPr eaLnBrk="1" hangingPunct="1"/>
              <a:t>46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7438578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7818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C32D3C-8590-4696-97CA-F9DCF62A0DC3}" type="slidenum">
              <a:rPr lang="hr-HR" smtClean="0"/>
              <a:pPr eaLnBrk="1" hangingPunct="1"/>
              <a:t>47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8096960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79204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E083B6-8834-4151-B17F-9B7DF570ED31}" type="slidenum">
              <a:rPr lang="hr-HR" smtClean="0"/>
              <a:pPr eaLnBrk="1" hangingPunct="1"/>
              <a:t>48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8060089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80228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F95779-78CA-44FC-94B9-888DBF619ED4}" type="slidenum">
              <a:rPr lang="hr-HR" smtClean="0"/>
              <a:pPr eaLnBrk="1" hangingPunct="1"/>
              <a:t>49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6503887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82276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C0B8A8-24D9-4463-8523-2C04DB33BED7}" type="slidenum">
              <a:rPr lang="hr-HR" smtClean="0"/>
              <a:pPr eaLnBrk="1" hangingPunct="1"/>
              <a:t>50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0971719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8330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226546-AF66-4B73-9C93-79C3DBF7E940}" type="slidenum">
              <a:rPr lang="hr-HR" smtClean="0"/>
              <a:pPr eaLnBrk="1" hangingPunct="1"/>
              <a:t>51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5015058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8842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1E6325-9E83-46EF-9750-9E737D97865B}" type="slidenum">
              <a:rPr lang="hr-HR" smtClean="0"/>
              <a:pPr eaLnBrk="1" hangingPunct="1"/>
              <a:t>52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946906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07524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ADCD21-E147-4D97-9A77-B02A15926D32}" type="slidenum">
              <a:rPr lang="hr-HR" smtClean="0"/>
              <a:pPr eaLnBrk="1" hangingPunct="1"/>
              <a:t>10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054405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1162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FD6DA1-3CD2-400D-8E22-3F4BF8BB7F1C}" type="slidenum">
              <a:rPr lang="hr-HR" smtClean="0"/>
              <a:pPr eaLnBrk="1" hangingPunct="1"/>
              <a:t>11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3573251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12644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A1C149-CAA4-4BFD-B106-819303015A6F}" type="slidenum">
              <a:rPr lang="hr-HR" smtClean="0"/>
              <a:pPr eaLnBrk="1" hangingPunct="1"/>
              <a:t>12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2190258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13668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8D2471-A113-47A1-AF02-A71CBEA50A0C}" type="slidenum">
              <a:rPr lang="hr-HR" smtClean="0"/>
              <a:pPr eaLnBrk="1" hangingPunct="1"/>
              <a:t>13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113012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115716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E13DD3-B19D-445A-A523-74E03CAA9899}" type="slidenum">
              <a:rPr lang="hr-HR" smtClean="0"/>
              <a:pPr eaLnBrk="1" hangingPunct="1"/>
              <a:t>15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405907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EF3D3-4A18-4BE5-A11A-71D31BA8CFA5}" type="datetimeFigureOut">
              <a:rPr lang="sl-SI" smtClean="0"/>
              <a:pPr>
                <a:defRPr/>
              </a:pPr>
              <a:t>4.3.2021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pPr>
              <a:defRPr/>
            </a:pPr>
            <a:fld id="{FFB8DC2A-28DA-4B7E-9E68-F797ABEBA6BE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1590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EF3D3-4A18-4BE5-A11A-71D31BA8CFA5}" type="datetimeFigureOut">
              <a:rPr lang="sl-SI" smtClean="0"/>
              <a:pPr>
                <a:defRPr/>
              </a:pPr>
              <a:t>4.3.2021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8DC2A-28DA-4B7E-9E68-F797ABEBA6BE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355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EF3D3-4A18-4BE5-A11A-71D31BA8CFA5}" type="datetimeFigureOut">
              <a:rPr lang="sl-SI" smtClean="0"/>
              <a:pPr>
                <a:defRPr/>
              </a:pPr>
              <a:t>4.3.2021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8DC2A-28DA-4B7E-9E68-F797ABEBA6BE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910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EF3D3-4A18-4BE5-A11A-71D31BA8CFA5}" type="datetimeFigureOut">
              <a:rPr lang="sl-SI" smtClean="0"/>
              <a:pPr>
                <a:defRPr/>
              </a:pPr>
              <a:t>4.3.2021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8DC2A-28DA-4B7E-9E68-F797ABEBA6BE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148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40EF3D3-4A18-4BE5-A11A-71D31BA8CFA5}" type="datetimeFigureOut">
              <a:rPr lang="sl-SI" smtClean="0"/>
              <a:pPr>
                <a:defRPr/>
              </a:pPr>
              <a:t>4.3.2021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FFB8DC2A-28DA-4B7E-9E68-F797ABEBA6BE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714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EF3D3-4A18-4BE5-A11A-71D31BA8CFA5}" type="datetimeFigureOut">
              <a:rPr lang="sl-SI" smtClean="0"/>
              <a:pPr>
                <a:defRPr/>
              </a:pPr>
              <a:t>4.3.2021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8DC2A-28DA-4B7E-9E68-F797ABEBA6BE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704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EF3D3-4A18-4BE5-A11A-71D31BA8CFA5}" type="datetimeFigureOut">
              <a:rPr lang="sl-SI" smtClean="0"/>
              <a:pPr>
                <a:defRPr/>
              </a:pPr>
              <a:t>4.3.2021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8DC2A-28DA-4B7E-9E68-F797ABEBA6BE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254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D5E760C-A3A9-4B9F-BDEA-4CE1F70EE2FD}" type="datetimeFigureOut">
              <a:rPr lang="sl-SI" smtClean="0"/>
              <a:pPr>
                <a:defRPr/>
              </a:pPr>
              <a:t>4.3.2021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652FE-5A92-4CC4-9AF7-4515EBA2C09A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085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EF3D3-4A18-4BE5-A11A-71D31BA8CFA5}" type="datetimeFigureOut">
              <a:rPr lang="sl-SI" smtClean="0"/>
              <a:pPr>
                <a:defRPr/>
              </a:pPr>
              <a:t>4.3.2021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8DC2A-28DA-4B7E-9E68-F797ABEBA6BE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707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EF3D3-4A18-4BE5-A11A-71D31BA8CFA5}" type="datetimeFigureOut">
              <a:rPr lang="sl-SI" smtClean="0"/>
              <a:pPr>
                <a:defRPr/>
              </a:pPr>
              <a:t>4.3.2021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8DC2A-28DA-4B7E-9E68-F797ABEBA6BE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657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EF3D3-4A18-4BE5-A11A-71D31BA8CFA5}" type="datetimeFigureOut">
              <a:rPr lang="sl-SI" smtClean="0"/>
              <a:pPr>
                <a:defRPr/>
              </a:pPr>
              <a:t>4.3.2021</a:t>
            </a:fld>
            <a:endParaRPr lang="sl-S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8DC2A-28DA-4B7E-9E68-F797ABEBA6BE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5960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40EF3D3-4A18-4BE5-A11A-71D31BA8CFA5}" type="datetimeFigureOut">
              <a:rPr lang="sl-SI" smtClean="0"/>
              <a:pPr>
                <a:defRPr/>
              </a:pPr>
              <a:t>4.3.2021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FB8DC2A-28DA-4B7E-9E68-F797ABEBA6BE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284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://www.evarazdin.hr/tulum-slova-knjiznice-drazenka-stancic-tulumi-u-hrvatskoj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23728" y="620713"/>
            <a:ext cx="6317010" cy="36083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8000" dirty="0" smtClean="0"/>
              <a:t>ideje za poticanje čitanja</a:t>
            </a:r>
            <a:endParaRPr lang="sl-SI" sz="8000" dirty="0"/>
          </a:p>
        </p:txBody>
      </p:sp>
      <p:sp>
        <p:nvSpPr>
          <p:cNvPr id="8195" name="Rezervirano mjesto teksta 3"/>
          <p:cNvSpPr>
            <a:spLocks noGrp="1"/>
          </p:cNvSpPr>
          <p:nvPr>
            <p:ph type="body" idx="1"/>
          </p:nvPr>
        </p:nvSpPr>
        <p:spPr>
          <a:xfrm>
            <a:off x="2286000" y="4869161"/>
            <a:ext cx="6172200" cy="1988840"/>
          </a:xfrm>
        </p:spPr>
        <p:txBody>
          <a:bodyPr>
            <a:normAutofit lnSpcReduction="10000"/>
          </a:bodyPr>
          <a:lstStyle/>
          <a:p>
            <a:pPr algn="ctr"/>
            <a:r>
              <a:rPr lang="hr-HR" b="1" dirty="0" smtClean="0"/>
              <a:t>Slavica Knezović</a:t>
            </a:r>
          </a:p>
          <a:p>
            <a:pPr algn="ctr"/>
            <a:r>
              <a:rPr lang="hr-HR" b="1" dirty="0" smtClean="0"/>
              <a:t>2021.</a:t>
            </a:r>
          </a:p>
          <a:p>
            <a:pPr algn="ctr"/>
            <a:endParaRPr lang="hr-HR" dirty="0" smtClean="0"/>
          </a:p>
          <a:p>
            <a:pPr algn="ctr"/>
            <a:r>
              <a:rPr lang="sl-SI" dirty="0"/>
              <a:t>P</a:t>
            </a:r>
            <a:r>
              <a:rPr lang="sl-SI" dirty="0" smtClean="0"/>
              <a:t>rezentacija </a:t>
            </a:r>
            <a:r>
              <a:rPr lang="sl-SI" dirty="0"/>
              <a:t>napravljena na temelju prezentacije “Projekt veselo branje” Andreje Vukmir, školske knjižničarke OŠ Marije Vere </a:t>
            </a:r>
            <a:r>
              <a:rPr lang="sl-SI" dirty="0" smtClean="0"/>
              <a:t>Kamnik</a:t>
            </a:r>
            <a:endParaRPr lang="sl-SI" dirty="0"/>
          </a:p>
          <a:p>
            <a:pPr algn="ctr"/>
            <a:endParaRPr lang="hr-H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Posvojeni pisac</a:t>
            </a:r>
            <a:endParaRPr lang="sl-SI" b="1" dirty="0"/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685800" y="1628800"/>
            <a:ext cx="7772400" cy="52292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sl-SI" sz="2600" dirty="0" smtClean="0"/>
              <a:t>Razred posvoji jednog pisca ili spicateljicu te se nazovu po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sl-SI" sz="2600" dirty="0" smtClean="0"/>
              <a:t>njemu ili njoj.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sl-SI" sz="2600" dirty="0" smtClean="0"/>
              <a:t>Na vrata učionice stave natpis, primjerice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sl-SI" sz="2600" dirty="0" smtClean="0"/>
              <a:t>“Razred Hrvoja Kovačevića”.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sl-SI" sz="2600" dirty="0" smtClean="0"/>
              <a:t>Tijekom cijele školske godine sakupljaju građu o njemu, pišu mu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sl-SI" sz="2600" dirty="0" smtClean="0"/>
              <a:t>e-pisma, šalju fotografije razreda... čitaju njegova djela.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sl-SI" sz="2600" dirty="0" smtClean="0"/>
              <a:t>Naprave prezentaciju</a:t>
            </a:r>
            <a:r>
              <a:rPr lang="sl-SI" sz="2600" dirty="0"/>
              <a:t> </a:t>
            </a:r>
            <a:r>
              <a:rPr lang="sl-SI" sz="2600" dirty="0" smtClean="0"/>
              <a:t>i prezentiraju je. </a:t>
            </a:r>
          </a:p>
          <a:p>
            <a:pPr eaLnBrk="1" hangingPunct="1">
              <a:buFont typeface="Wingdings" pitchFamily="2" charset="2"/>
              <a:buNone/>
            </a:pP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Knjiga koja kruži </a:t>
            </a:r>
            <a:r>
              <a:rPr lang="sl-SI" b="1" dirty="0"/>
              <a:t/>
            </a:r>
            <a:br>
              <a:rPr lang="sl-SI" b="1" dirty="0"/>
            </a:br>
            <a:r>
              <a:rPr lang="sl-SI" b="1" dirty="0" smtClean="0"/>
              <a:t>(</a:t>
            </a:r>
            <a:r>
              <a:rPr lang="sl-SI" b="1" dirty="0"/>
              <a:t>razredna knjiga</a:t>
            </a:r>
            <a:r>
              <a:rPr lang="sl-SI" b="1" dirty="0" smtClean="0"/>
              <a:t>) </a:t>
            </a:r>
            <a:endParaRPr lang="sl-SI" b="1" dirty="0"/>
          </a:p>
        </p:txBody>
      </p:sp>
      <p:sp>
        <p:nvSpPr>
          <p:cNvPr id="20483" name="Ograda vsebine 2"/>
          <p:cNvSpPr>
            <a:spLocks noGrp="1"/>
          </p:cNvSpPr>
          <p:nvPr>
            <p:ph idx="1"/>
          </p:nvPr>
        </p:nvSpPr>
        <p:spPr>
          <a:xfrm>
            <a:off x="685800" y="2204864"/>
            <a:ext cx="7772400" cy="396733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Obavijest o knjizi koja kruži razredom stavi se na vrata razreda.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Svatko tko pročita knjigu napiše nešto o njoj u bilježnicu dojmova.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Napravi se prezentacija o knjizi.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764704"/>
            <a:ext cx="7772400" cy="540749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l-SI" sz="2400" dirty="0"/>
              <a:t>Pripovijedanje događaja iz različitih država i o različitim temama.</a:t>
            </a:r>
          </a:p>
          <a:p>
            <a:pPr>
              <a:lnSpc>
                <a:spcPct val="150000"/>
              </a:lnSpc>
            </a:pPr>
            <a:r>
              <a:rPr lang="sl-SI" sz="2400" dirty="0"/>
              <a:t>Međusobna razmjena knjiga</a:t>
            </a:r>
            <a:r>
              <a:rPr lang="sl-SI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Redovit dolazak u školsku knjižnicu.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Učenici daruju svoje omiljene knjige.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Jutranja priča u školi ili u razredu.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 Koralno čitanje pjesama.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PP prezentacije o knjigama ili pjesmama.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1617304"/>
          </a:xfrm>
        </p:spPr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Listomanija</a:t>
            </a:r>
            <a:endParaRPr lang="sl-SI" b="1" dirty="0"/>
          </a:p>
        </p:txBody>
      </p:sp>
      <p:sp>
        <p:nvSpPr>
          <p:cNvPr id="22531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sl-SI" sz="2400" dirty="0" smtClean="0"/>
              <a:t>Svaki razred sastavi svoj popis omiljenih knjiga.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sl-SI" sz="2400" dirty="0" smtClean="0"/>
              <a:t>Taj popis zalijepi se na vrata razreda.</a:t>
            </a: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b="1" dirty="0"/>
          </a:p>
        </p:txBody>
      </p:sp>
      <p:sp>
        <p:nvSpPr>
          <p:cNvPr id="3" name="Naslov 1"/>
          <p:cNvSpPr txBox="1">
            <a:spLocks/>
          </p:cNvSpPr>
          <p:nvPr/>
        </p:nvSpPr>
        <p:spPr>
          <a:xfrm>
            <a:off x="685800" y="476672"/>
            <a:ext cx="7772400" cy="1296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2400" b="1" dirty="0" smtClean="0">
                <a:latin typeface="Century Schoolbook" pitchFamily="18" charset="0"/>
                <a:cs typeface="Times New Roman" pitchFamily="18" charset="0"/>
              </a:rPr>
              <a:t>13 </a:t>
            </a:r>
            <a:r>
              <a:rPr lang="sl-SI" sz="2400" b="1" dirty="0">
                <a:latin typeface="Century Schoolbook" pitchFamily="18" charset="0"/>
                <a:cs typeface="Times New Roman" pitchFamily="18" charset="0"/>
              </a:rPr>
              <a:t>KNJIGA KOJE MORAŠ PROČITATI DO </a:t>
            </a:r>
            <a:r>
              <a:rPr lang="sl-SI" sz="2400" b="1" dirty="0" smtClean="0">
                <a:latin typeface="Century Schoolbook" pitchFamily="18" charset="0"/>
                <a:cs typeface="Times New Roman" pitchFamily="18" charset="0"/>
              </a:rPr>
              <a:t>13</a:t>
            </a:r>
            <a:r>
              <a:rPr lang="sl-SI" sz="2400" b="1" dirty="0">
                <a:latin typeface="Century Schoolbook" pitchFamily="18" charset="0"/>
                <a:cs typeface="Times New Roman" pitchFamily="18" charset="0"/>
              </a:rPr>
              <a:t>. ROĐENDANA</a:t>
            </a:r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sl-SI" b="1" dirty="0"/>
          </a:p>
        </p:txBody>
      </p:sp>
      <p:sp>
        <p:nvSpPr>
          <p:cNvPr id="6" name="Pravokutnik 5"/>
          <p:cNvSpPr/>
          <p:nvPr/>
        </p:nvSpPr>
        <p:spPr>
          <a:xfrm>
            <a:off x="3563888" y="1582341"/>
            <a:ext cx="468052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dirty="0" smtClean="0">
                <a:latin typeface="Century Schoolbook" pitchFamily="18" charset="0"/>
                <a:cs typeface="Times New Roman" pitchFamily="18" charset="0"/>
              </a:rPr>
              <a:t>1. Kušan</a:t>
            </a:r>
            <a:r>
              <a:rPr lang="sl-SI" dirty="0">
                <a:latin typeface="Century Schoolbook" pitchFamily="18" charset="0"/>
                <a:cs typeface="Times New Roman" pitchFamily="18" charset="0"/>
              </a:rPr>
              <a:t>: ZAGONETNI DJEČAK</a:t>
            </a:r>
          </a:p>
          <a:p>
            <a:pPr eaLnBrk="0" hangingPunct="0">
              <a:lnSpc>
                <a:spcPct val="150000"/>
              </a:lnSpc>
            </a:pPr>
            <a:r>
              <a:rPr lang="sl-SI" dirty="0" smtClean="0">
                <a:latin typeface="Century Schoolbook" pitchFamily="18" charset="0"/>
                <a:cs typeface="Times New Roman" pitchFamily="18" charset="0"/>
              </a:rPr>
              <a:t>2. Cabot</a:t>
            </a:r>
            <a:r>
              <a:rPr lang="sl-SI" dirty="0">
                <a:latin typeface="Century Schoolbook" pitchFamily="18" charset="0"/>
                <a:cs typeface="Times New Roman" pitchFamily="18" charset="0"/>
              </a:rPr>
              <a:t>: PRINCEZINI DNEVNICI</a:t>
            </a:r>
            <a:endParaRPr lang="sl-SI" dirty="0">
              <a:latin typeface="Century Schoolbook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sl-SI" dirty="0">
                <a:latin typeface="Century Schoolbook" pitchFamily="18" charset="0"/>
                <a:cs typeface="Times New Roman" pitchFamily="18" charset="0"/>
              </a:rPr>
              <a:t>3. Lindgren: PIPI DUGA ČARAPA</a:t>
            </a:r>
          </a:p>
          <a:p>
            <a:pPr eaLnBrk="0" hangingPunct="0">
              <a:lnSpc>
                <a:spcPct val="150000"/>
              </a:lnSpc>
            </a:pPr>
            <a:r>
              <a:rPr lang="sl-SI" dirty="0">
                <a:latin typeface="Century Schoolbook" pitchFamily="18" charset="0"/>
                <a:cs typeface="Times New Roman" pitchFamily="18" charset="0"/>
              </a:rPr>
              <a:t>4. Kästner: BLIZANKE</a:t>
            </a:r>
          </a:p>
          <a:p>
            <a:pPr eaLnBrk="0" hangingPunct="0">
              <a:lnSpc>
                <a:spcPct val="150000"/>
              </a:lnSpc>
            </a:pPr>
            <a:r>
              <a:rPr lang="sl-SI" dirty="0">
                <a:latin typeface="Century Schoolbook" pitchFamily="18" charset="0"/>
                <a:cs typeface="Times New Roman" pitchFamily="18" charset="0"/>
              </a:rPr>
              <a:t>5. Spyri: HEIDI</a:t>
            </a:r>
          </a:p>
          <a:p>
            <a:pPr eaLnBrk="0" hangingPunct="0">
              <a:lnSpc>
                <a:spcPct val="150000"/>
              </a:lnSpc>
            </a:pPr>
            <a:r>
              <a:rPr lang="sl-SI" dirty="0">
                <a:latin typeface="Century Schoolbook" pitchFamily="18" charset="0"/>
                <a:cs typeface="Times New Roman" pitchFamily="18" charset="0"/>
              </a:rPr>
              <a:t>6. May: WINNETOU</a:t>
            </a:r>
          </a:p>
          <a:p>
            <a:pPr eaLnBrk="0" hangingPunct="0">
              <a:lnSpc>
                <a:spcPct val="150000"/>
              </a:lnSpc>
            </a:pPr>
            <a:r>
              <a:rPr lang="sl-SI" dirty="0">
                <a:latin typeface="Century Schoolbook" pitchFamily="18" charset="0"/>
                <a:cs typeface="Times New Roman" pitchFamily="18" charset="0"/>
              </a:rPr>
              <a:t>7. Blyton: 5 PRIJATELJA</a:t>
            </a:r>
          </a:p>
          <a:p>
            <a:pPr eaLnBrk="0" hangingPunct="0">
              <a:lnSpc>
                <a:spcPct val="150000"/>
              </a:lnSpc>
            </a:pPr>
            <a:r>
              <a:rPr lang="sl-SI" dirty="0">
                <a:latin typeface="Century Schoolbook" pitchFamily="18" charset="0"/>
                <a:cs typeface="Times New Roman" pitchFamily="18" charset="0"/>
              </a:rPr>
              <a:t>8. Salten: BAMBI</a:t>
            </a:r>
          </a:p>
          <a:p>
            <a:pPr eaLnBrk="0" hangingPunct="0">
              <a:lnSpc>
                <a:spcPct val="150000"/>
              </a:lnSpc>
            </a:pPr>
            <a:r>
              <a:rPr lang="sl-SI" dirty="0">
                <a:latin typeface="Century Schoolbook" pitchFamily="18" charset="0"/>
                <a:cs typeface="Times New Roman" pitchFamily="18" charset="0"/>
              </a:rPr>
              <a:t>9. Lovrak: DRUŽBA PERE KVRŽICE</a:t>
            </a:r>
          </a:p>
          <a:p>
            <a:pPr eaLnBrk="0" hangingPunct="0">
              <a:lnSpc>
                <a:spcPct val="150000"/>
              </a:lnSpc>
            </a:pPr>
            <a:r>
              <a:rPr lang="sl-SI" dirty="0">
                <a:latin typeface="Century Schoolbook" pitchFamily="18" charset="0"/>
                <a:cs typeface="Times New Roman" pitchFamily="18" charset="0"/>
              </a:rPr>
              <a:t>10. Krilić: VELIKI ZAVODNIK</a:t>
            </a:r>
          </a:p>
          <a:p>
            <a:pPr eaLnBrk="0" hangingPunct="0">
              <a:lnSpc>
                <a:spcPct val="150000"/>
              </a:lnSpc>
            </a:pPr>
            <a:r>
              <a:rPr lang="sl-SI" dirty="0">
                <a:latin typeface="Century Schoolbook" pitchFamily="18" charset="0"/>
                <a:cs typeface="Times New Roman" pitchFamily="18" charset="0"/>
              </a:rPr>
              <a:t>11. Hitrec: EKO, EKO</a:t>
            </a:r>
          </a:p>
          <a:p>
            <a:pPr eaLnBrk="0" hangingPunct="0">
              <a:lnSpc>
                <a:spcPct val="150000"/>
              </a:lnSpc>
            </a:pPr>
            <a:r>
              <a:rPr lang="sl-SI" dirty="0">
                <a:latin typeface="Century Schoolbook" pitchFamily="18" charset="0"/>
                <a:cs typeface="Times New Roman" pitchFamily="18" charset="0"/>
              </a:rPr>
              <a:t>12. Carrol: ALICA U ZEMLJI ČUDESA</a:t>
            </a:r>
          </a:p>
          <a:p>
            <a:pPr eaLnBrk="0" hangingPunct="0">
              <a:lnSpc>
                <a:spcPct val="150000"/>
              </a:lnSpc>
            </a:pPr>
            <a:r>
              <a:rPr lang="sl-SI" dirty="0">
                <a:latin typeface="Century Schoolbook" pitchFamily="18" charset="0"/>
                <a:cs typeface="Times New Roman" pitchFamily="18" charset="0"/>
              </a:rPr>
              <a:t>13. DNEVNIK ANE FRANK</a:t>
            </a:r>
          </a:p>
        </p:txBody>
      </p:sp>
    </p:spTree>
    <p:extLst>
      <p:ext uri="{BB962C8B-B14F-4D97-AF65-F5344CB8AC3E}">
        <p14:creationId xmlns:p14="http://schemas.microsoft.com/office/powerpoint/2010/main" val="2262051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Naj-čitatelj</a:t>
            </a:r>
            <a:endParaRPr lang="sl-SI" b="1" dirty="0"/>
          </a:p>
        </p:txBody>
      </p:sp>
      <p:sp>
        <p:nvSpPr>
          <p:cNvPr id="24579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sl-SI" sz="2800" dirty="0" smtClean="0"/>
              <a:t>Do </a:t>
            </a:r>
            <a:r>
              <a:rPr lang="sl-SI" sz="2800" dirty="0"/>
              <a:t>T</a:t>
            </a:r>
            <a:r>
              <a:rPr lang="sl-SI" sz="2800" dirty="0" smtClean="0"/>
              <a:t>jedna knjige izabere se najbolji čitatelj u razredu.</a:t>
            </a:r>
          </a:p>
          <a:p>
            <a:pPr>
              <a:lnSpc>
                <a:spcPct val="150000"/>
              </a:lnSpc>
            </a:pPr>
            <a:r>
              <a:rPr lang="sl-SI" sz="2800" dirty="0" smtClean="0"/>
              <a:t>Tijekom tjedna knjiga najčitatelji dobiju pohvalnicu i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sl-SI" sz="2800" dirty="0" smtClean="0"/>
              <a:t>knjižnu nagradu.</a:t>
            </a:r>
          </a:p>
          <a:p>
            <a:pPr>
              <a:lnSpc>
                <a:spcPct val="150000"/>
              </a:lnSpc>
            </a:pPr>
            <a:r>
              <a:rPr lang="sl-SI" sz="2800" dirty="0" smtClean="0"/>
              <a:t>Više puta tijekom godine bira se: čitatelj mjeseca,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sl-SI" sz="2800" dirty="0" smtClean="0"/>
              <a:t>čitatelj polugodišta...</a:t>
            </a:r>
          </a:p>
          <a:p>
            <a:pPr eaLnBrk="1" hangingPunct="1">
              <a:buFont typeface="Wingdings" pitchFamily="2" charset="2"/>
              <a:buNone/>
            </a:pP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620688"/>
            <a:ext cx="7772400" cy="55515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Učenici crtaju nove ilustracije slikovnicama iz djetinjstva, naprave skeč, film…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Pregledavanje mrežnih stranica književih autora. 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Pisanje pisma poznatim autorima.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Izrada reklamnih poruka za pojedine knjige </a:t>
            </a:r>
          </a:p>
          <a:p>
            <a:pPr>
              <a:lnSpc>
                <a:spcPct val="160000"/>
              </a:lnSpc>
              <a:defRPr/>
            </a:pPr>
            <a:r>
              <a:rPr lang="sl-SI" sz="2400" dirty="0" smtClean="0"/>
              <a:t>Igranje </a:t>
            </a:r>
            <a:r>
              <a:rPr lang="sl-SI" sz="2400" dirty="0"/>
              <a:t>izmišljenog intervjua s autorom, igranje vrućeg stolca.</a:t>
            </a:r>
          </a:p>
          <a:p>
            <a:pPr>
              <a:lnSpc>
                <a:spcPct val="160000"/>
              </a:lnSpc>
              <a:defRPr/>
            </a:pPr>
            <a:r>
              <a:rPr lang="sl-SI" sz="2400" dirty="0" smtClean="0"/>
              <a:t>Istraživanje </a:t>
            </a:r>
            <a:r>
              <a:rPr lang="sl-SI" sz="2400" dirty="0"/>
              <a:t>autora na mrežnim stranicama.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2400" dirty="0" smtClean="0"/>
              <a:t/>
            </a:r>
            <a:br>
              <a:rPr lang="sl-SI" sz="2400" dirty="0" smtClean="0"/>
            </a:br>
            <a:endParaRPr lang="sl-SI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76250"/>
            <a:ext cx="7467600" cy="599757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sl-SI" sz="2400" dirty="0" smtClean="0"/>
              <a:t>Snimanje video-kamerom prilikom pripovijedanja priča .</a:t>
            </a:r>
          </a:p>
          <a:p>
            <a:pPr>
              <a:lnSpc>
                <a:spcPct val="150000"/>
              </a:lnSpc>
              <a:defRPr/>
            </a:pPr>
            <a:r>
              <a:rPr lang="sl-SI" sz="2400" dirty="0" smtClean="0"/>
              <a:t>Oblikovanje (računalno) vlastite antologije poezije.</a:t>
            </a:r>
          </a:p>
          <a:p>
            <a:pPr>
              <a:lnSpc>
                <a:spcPct val="150000"/>
              </a:lnSpc>
              <a:defRPr/>
            </a:pPr>
            <a:r>
              <a:rPr lang="sl-SI" sz="2400" dirty="0" smtClean="0"/>
              <a:t>Izrada plakata o omiljenim knjigama</a:t>
            </a:r>
          </a:p>
          <a:p>
            <a:pPr>
              <a:lnSpc>
                <a:spcPct val="150000"/>
              </a:lnSpc>
              <a:defRPr/>
            </a:pPr>
            <a:r>
              <a:rPr lang="sl-SI" sz="2400" dirty="0" smtClean="0"/>
              <a:t> Čitanje rock poezije omiljenih pjevača.</a:t>
            </a:r>
          </a:p>
          <a:p>
            <a:pPr>
              <a:lnSpc>
                <a:spcPct val="150000"/>
              </a:lnSpc>
              <a:defRPr/>
            </a:pPr>
            <a:r>
              <a:rPr lang="sl-SI" sz="2400" dirty="0" smtClean="0"/>
              <a:t>Posjet knjižnim događajima (Interliber)</a:t>
            </a:r>
          </a:p>
          <a:p>
            <a:pPr>
              <a:lnSpc>
                <a:spcPct val="150000"/>
              </a:lnSpc>
              <a:defRPr/>
            </a:pPr>
            <a:r>
              <a:rPr lang="sl-SI" sz="2400" dirty="0" smtClean="0"/>
              <a:t> ‘5-dnevna promidžba’ zdravog čitanja u razredu: bolji čitači čitaju slabijim čitačima u razredu.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Naj knjiga</a:t>
            </a:r>
            <a:endParaRPr lang="sl-SI" b="1" dirty="0"/>
          </a:p>
        </p:txBody>
      </p:sp>
      <p:sp>
        <p:nvSpPr>
          <p:cNvPr id="28675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Svaki razred izabere svoju najbolju knjigu.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Obavijest o najboljoj knjizi zalijepi se na vrata učionice.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Promotori čitanja</a:t>
            </a:r>
            <a:endParaRPr lang="sl-SI" b="1" dirty="0"/>
          </a:p>
        </p:txBody>
      </p:sp>
      <p:sp>
        <p:nvSpPr>
          <p:cNvPr id="3072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sl-SI" sz="2400" dirty="0" smtClean="0"/>
              <a:t>U svakom razredu izabere se promotor čitanja. </a:t>
            </a:r>
          </a:p>
          <a:p>
            <a:pPr algn="ctr">
              <a:lnSpc>
                <a:spcPct val="150000"/>
              </a:lnSpc>
            </a:pPr>
            <a:r>
              <a:rPr lang="sl-SI" sz="2400" dirty="0" smtClean="0"/>
              <a:t>Jednom mjesečno promotori čitanja sastaju se u školskoj knjižnici.</a:t>
            </a:r>
          </a:p>
          <a:p>
            <a:pPr eaLnBrk="1" hangingPunct="1">
              <a:buFont typeface="Wingdings" pitchFamily="2" charset="2"/>
              <a:buNone/>
            </a:pP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43608" y="5020056"/>
            <a:ext cx="7668620" cy="157729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r-HR" sz="2400" b="1" dirty="0" smtClean="0"/>
              <a:t>Vlada </a:t>
            </a:r>
            <a:r>
              <a:rPr lang="hr-HR" sz="2400" b="1" dirty="0"/>
              <a:t>Republike Hrvatske je na sjednici održanoj 30. prosinca 2020. podržala prijedlog Ministarstva kulture i medija </a:t>
            </a:r>
            <a:r>
              <a:rPr lang="hr-HR" sz="2400" b="1" dirty="0" smtClean="0"/>
              <a:t>i proglasila </a:t>
            </a:r>
            <a:r>
              <a:rPr lang="hr-HR" sz="2400" b="1" dirty="0"/>
              <a:t>2021. </a:t>
            </a:r>
            <a:r>
              <a:rPr lang="hr-HR" sz="2400" b="1" dirty="0" smtClean="0"/>
              <a:t>godinu Godinom </a:t>
            </a:r>
            <a:r>
              <a:rPr lang="hr-HR" sz="2400" b="1" dirty="0"/>
              <a:t>čitanja.</a:t>
            </a:r>
          </a:p>
          <a:p>
            <a:pPr>
              <a:lnSpc>
                <a:spcPct val="150000"/>
              </a:lnSpc>
            </a:pPr>
            <a:endParaRPr lang="hr-HR" dirty="0"/>
          </a:p>
        </p:txBody>
      </p:sp>
      <p:pic>
        <p:nvPicPr>
          <p:cNvPr id="1032" name="Picture 8" descr="https://min-kulture.gov.hr/UserDocsImages/slike/banneri/Godina%20%C4%8Ditanja%202021/animacije/Godina-citanja-960x5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89" y="260648"/>
            <a:ext cx="7103839" cy="399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850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9600" dirty="0" smtClean="0"/>
              <a:t>HODNIK</a:t>
            </a:r>
            <a:endParaRPr lang="sl-SI" sz="9600" dirty="0"/>
          </a:p>
        </p:txBody>
      </p:sp>
      <p:sp>
        <p:nvSpPr>
          <p:cNvPr id="31747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hr-HR" dirty="0" smtClean="0"/>
              <a:t>Kao prostor u kojemu se potiče čitanje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Pjesma mjeseca</a:t>
            </a:r>
            <a:endParaRPr lang="sl-SI" b="1" dirty="0"/>
          </a:p>
        </p:txBody>
      </p:sp>
      <p:sp>
        <p:nvSpPr>
          <p:cNvPr id="32771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400" dirty="0" smtClean="0"/>
              <a:t>Na vidljivom mjestu u hodniku  i na mrežnoj stranici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sl-SI" sz="2400" dirty="0" smtClean="0"/>
              <a:t>škole objavljuje se pjesme mjeseca.</a:t>
            </a: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400" dirty="0" smtClean="0"/>
              <a:t>Početkom svakog mjeseca zamjenjuje se novom.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Knjiga mjeseca</a:t>
            </a:r>
            <a:endParaRPr lang="sl-SI" b="1" dirty="0"/>
          </a:p>
        </p:txBody>
      </p:sp>
      <p:sp>
        <p:nvSpPr>
          <p:cNvPr id="33795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Na vidljivom mjestu u hodniku i na mrežnoj stranici škole objavljuje se knjiga mjeseca: jedna za razrednu nastavu i jedna za predmetnu nastavu.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Obavijest o knjizi mjeseca mijenja se na početku svakog mjeseca.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endParaRPr lang="sl-SI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7200" dirty="0" smtClean="0"/>
              <a:t>KNJIŽNICA</a:t>
            </a:r>
            <a:endParaRPr lang="sl-SI" sz="7200" dirty="0"/>
          </a:p>
        </p:txBody>
      </p:sp>
      <p:sp>
        <p:nvSpPr>
          <p:cNvPr id="34819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hr-HR" smtClean="0"/>
              <a:t>Kao prostor za poticanje čitanja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Objave na mrežnim stranicama škole</a:t>
            </a:r>
            <a:endParaRPr lang="sl-SI" b="1" dirty="0"/>
          </a:p>
        </p:txBody>
      </p:sp>
      <p:sp>
        <p:nvSpPr>
          <p:cNvPr id="35843" name="Ograda vsebine 2"/>
          <p:cNvSpPr>
            <a:spLocks noGrp="1"/>
          </p:cNvSpPr>
          <p:nvPr>
            <p:ph idx="1"/>
          </p:nvPr>
        </p:nvSpPr>
        <p:spPr>
          <a:xfrm>
            <a:off x="457200" y="2636912"/>
            <a:ext cx="7467600" cy="38164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Knjižničar redovito postavlja obavijesti o knjigama i knjižnici na mrežnim stranicama. 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U razredu se redovito posjećuju te mrežne stranice.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Knjižničar napravi stranicu školske knjižnice na FB-u koju učenici posjećuju.</a:t>
            </a:r>
          </a:p>
          <a:p>
            <a:pPr>
              <a:lnSpc>
                <a:spcPct val="150000"/>
              </a:lnSpc>
            </a:pPr>
            <a:endParaRPr lang="sl-SI" sz="2400" dirty="0" smtClean="0"/>
          </a:p>
          <a:p>
            <a:pPr algn="ctr" eaLnBrk="1" hangingPunct="1">
              <a:buFont typeface="Wingdings" pitchFamily="2" charset="2"/>
              <a:buNone/>
            </a:pPr>
            <a:endParaRPr lang="sl-SI" dirty="0" smtClean="0"/>
          </a:p>
          <a:p>
            <a:pPr algn="ctr" eaLnBrk="1" hangingPunct="1">
              <a:buFont typeface="Wingdings" pitchFamily="2" charset="2"/>
              <a:buNone/>
            </a:pPr>
            <a:endParaRPr lang="sl-SI" dirty="0" smtClean="0"/>
          </a:p>
          <a:p>
            <a:pPr algn="ctr" eaLnBrk="1" hangingPunct="1">
              <a:buFont typeface="Wingdings" pitchFamily="2" charset="2"/>
              <a:buNone/>
            </a:pPr>
            <a:endParaRPr lang="sl-SI" dirty="0" smtClean="0"/>
          </a:p>
          <a:p>
            <a:pPr algn="ctr" eaLnBrk="1" hangingPunct="1">
              <a:buFont typeface="Wingdings" pitchFamily="2" charset="2"/>
              <a:buNone/>
            </a:pPr>
            <a:endParaRPr lang="sl-SI" sz="1800" dirty="0" smtClean="0"/>
          </a:p>
          <a:p>
            <a:pPr algn="ctr" eaLnBrk="1" hangingPunct="1">
              <a:buFont typeface="Wingdings" pitchFamily="2" charset="2"/>
              <a:buNone/>
            </a:pPr>
            <a:endParaRPr lang="sl-SI" sz="1800" dirty="0" smtClean="0"/>
          </a:p>
          <a:p>
            <a:pPr algn="ctr" eaLnBrk="1" hangingPunct="1">
              <a:buFont typeface="Wingdings" pitchFamily="2" charset="2"/>
              <a:buNone/>
            </a:pPr>
            <a:endParaRPr lang="sl-SI" sz="1800" dirty="0" smtClean="0"/>
          </a:p>
          <a:p>
            <a:pPr algn="ctr" eaLnBrk="1" hangingPunct="1">
              <a:buFont typeface="Wingdings" pitchFamily="2" charset="2"/>
              <a:buNone/>
            </a:pPr>
            <a:endParaRPr lang="sl-SI" sz="1800" dirty="0" smtClean="0"/>
          </a:p>
          <a:p>
            <a:pPr algn="ctr" eaLnBrk="1" hangingPunct="1">
              <a:buFont typeface="Wingdings" pitchFamily="2" charset="2"/>
              <a:buNone/>
            </a:pPr>
            <a:endParaRPr lang="sl-SI" sz="1800" dirty="0" smtClean="0"/>
          </a:p>
          <a:p>
            <a:pPr algn="ctr" eaLnBrk="1" hangingPunct="1">
              <a:buFont typeface="Wingdings" pitchFamily="2" charset="2"/>
              <a:buNone/>
            </a:pPr>
            <a:endParaRPr lang="sl-SI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36776"/>
          </a:xfrm>
        </p:spPr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Preporuke za čitanje</a:t>
            </a:r>
            <a:endParaRPr lang="sl-SI" b="1" dirty="0"/>
          </a:p>
        </p:txBody>
      </p:sp>
      <p:sp>
        <p:nvSpPr>
          <p:cNvPr id="37891" name="Ograda vsebine 2"/>
          <p:cNvSpPr>
            <a:spLocks noGrp="1"/>
          </p:cNvSpPr>
          <p:nvPr>
            <p:ph idx="1"/>
          </p:nvPr>
        </p:nvSpPr>
        <p:spPr>
          <a:xfrm>
            <a:off x="685800" y="2121408"/>
            <a:ext cx="7772400" cy="20996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U knjižnici imamo poseban pano. 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Na njega učenici napišu što su pročitali i zašto to preporučaju za čitanje.</a:t>
            </a: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838200" y="637032"/>
            <a:ext cx="7772400" cy="8408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Organizacija Tjedana knjige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b="1" dirty="0"/>
              <a:t>	</a:t>
            </a:r>
            <a:r>
              <a:rPr lang="sl-SI" b="1" dirty="0" smtClean="0"/>
              <a:t>		4. – 8 travnja</a:t>
            </a:r>
            <a:endParaRPr lang="sl-SI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85613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dirty="0" err="1" smtClean="0"/>
              <a:t>knjigomjer</a:t>
            </a:r>
            <a:endParaRPr lang="hr-HR" dirty="0"/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484784"/>
            <a:ext cx="7020645" cy="489812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761320"/>
          </a:xfrm>
        </p:spPr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 kutić za pitanja</a:t>
            </a:r>
            <a:endParaRPr lang="sl-SI" b="1" dirty="0"/>
          </a:p>
        </p:txBody>
      </p:sp>
      <p:sp>
        <p:nvSpPr>
          <p:cNvPr id="39939" name="Ograda vsebine 2"/>
          <p:cNvSpPr>
            <a:spLocks noGrp="1"/>
          </p:cNvSpPr>
          <p:nvPr>
            <p:ph idx="1"/>
          </p:nvPr>
        </p:nvSpPr>
        <p:spPr>
          <a:xfrm>
            <a:off x="685800" y="1844824"/>
            <a:ext cx="7772400" cy="43273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Kutić za pitanja namijenjen je djeci koja pitaju ono što ih zanima.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U odgovoru knjižničar uvijek preporuči određenu knjigu u kojoj se obrađuje problem o kojem je dijete pitalo.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O odgovorima djeci knjižničar se konzultira sa stručnom službom škole (pedagog, psiholog i sl.).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91922"/>
            <a:ext cx="4464298" cy="598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grada vsebine 2"/>
          <p:cNvSpPr txBox="1">
            <a:spLocks/>
          </p:cNvSpPr>
          <p:nvPr/>
        </p:nvSpPr>
        <p:spPr>
          <a:xfrm>
            <a:off x="457200" y="4292600"/>
            <a:ext cx="3106738" cy="2181225"/>
          </a:xfrm>
          <a:prstGeom prst="rect">
            <a:avLst/>
          </a:prstGeom>
        </p:spPr>
        <p:txBody>
          <a:bodyPr/>
          <a:lstStyle/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hr-HR" sz="2400" dirty="0">
                <a:hlinkClick r:id="rId4"/>
              </a:rPr>
              <a:t>http://www.evarazdin.hr/tulum-slova-</a:t>
            </a:r>
            <a:r>
              <a:rPr lang="hr-HR" sz="2400" dirty="0" err="1">
                <a:hlinkClick r:id="rId4"/>
              </a:rPr>
              <a:t>knjiznice</a:t>
            </a:r>
            <a:r>
              <a:rPr lang="hr-HR" sz="2400" dirty="0">
                <a:hlinkClick r:id="rId4"/>
              </a:rPr>
              <a:t>-</a:t>
            </a:r>
            <a:r>
              <a:rPr lang="hr-HR" sz="2400" dirty="0" err="1">
                <a:hlinkClick r:id="rId4"/>
              </a:rPr>
              <a:t>drazenka</a:t>
            </a:r>
            <a:r>
              <a:rPr lang="hr-HR" sz="2400" dirty="0">
                <a:hlinkClick r:id="rId4"/>
              </a:rPr>
              <a:t>-</a:t>
            </a:r>
            <a:r>
              <a:rPr lang="hr-HR" sz="2400" dirty="0" err="1">
                <a:hlinkClick r:id="rId4"/>
              </a:rPr>
              <a:t>stancic</a:t>
            </a:r>
            <a:r>
              <a:rPr lang="hr-HR" sz="2400" dirty="0">
                <a:hlinkClick r:id="rId4"/>
              </a:rPr>
              <a:t>-tulumi-u-hrvatskoj/</a:t>
            </a:r>
            <a:endParaRPr lang="sl-SI" sz="2400" dirty="0">
              <a:latin typeface="+mn-lt"/>
            </a:endParaRPr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685800" y="332656"/>
            <a:ext cx="2734072" cy="17613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Tulum s(l)va</a:t>
            </a:r>
            <a:endParaRPr lang="sl-SI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924944"/>
            <a:ext cx="7467600" cy="1512168"/>
          </a:xfrm>
        </p:spPr>
        <p:txBody>
          <a:bodyPr>
            <a:normAutofit/>
          </a:bodyPr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Radionice literarnoga stvaralaštva</a:t>
            </a:r>
            <a:endParaRPr lang="sl-SI" b="1" dirty="0"/>
          </a:p>
        </p:txBody>
      </p:sp>
      <p:sp>
        <p:nvSpPr>
          <p:cNvPr id="46083" name="Ograda vsebine 2"/>
          <p:cNvSpPr>
            <a:spLocks noGrp="1"/>
          </p:cNvSpPr>
          <p:nvPr>
            <p:ph idx="1"/>
          </p:nvPr>
        </p:nvSpPr>
        <p:spPr>
          <a:xfrm>
            <a:off x="685800" y="4437112"/>
            <a:ext cx="7772400" cy="17350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2400" dirty="0"/>
              <a:t>K</a:t>
            </a:r>
            <a:r>
              <a:rPr lang="sl-SI" sz="2400" dirty="0" smtClean="0"/>
              <a:t>njižničar organizira tečaj literarnog stvaralaštva.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Terapijsko pisanje.</a:t>
            </a: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Noć </a:t>
            </a:r>
            <a:r>
              <a:rPr lang="sl-SI" b="1" dirty="0"/>
              <a:t>bajki 8. travnja u školskoj knjižnici</a:t>
            </a:r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685800" y="2121408"/>
            <a:ext cx="7772400" cy="803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</a:pPr>
            <a:r>
              <a:rPr lang="sl-SI" sz="2400" dirty="0" smtClean="0"/>
              <a:t>Odvijaju se različite aktivnosti povezane s bajkama.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624330" y="1124744"/>
            <a:ext cx="6789420" cy="49621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r-HR" sz="2400" i="1" dirty="0"/>
              <a:t>„</a:t>
            </a:r>
            <a:r>
              <a:rPr lang="hr-HR" sz="2400" b="1" i="1" dirty="0"/>
              <a:t>Kada govorimo o knjigama, volimo ih isticati kao riznice znanja, vrelo zanimljivih priča i inspiracije. No snaga pisane riječi očituje se i u njezinoj sposobnosti da utječe na nas, mijenja naš doživljaj svijeta i sebe samih, omogućuje nam susret s "drugim", nepoznatim, razvija empatiju i suosjećanje.”</a:t>
            </a:r>
          </a:p>
        </p:txBody>
      </p:sp>
    </p:spTree>
    <p:extLst>
      <p:ext uri="{BB962C8B-B14F-4D97-AF65-F5344CB8AC3E}">
        <p14:creationId xmlns:p14="http://schemas.microsoft.com/office/powerpoint/2010/main" val="2802696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304800" y="332656"/>
            <a:ext cx="8507730" cy="719857"/>
          </a:xfrm>
        </p:spPr>
        <p:txBody>
          <a:bodyPr>
            <a:normAutofit/>
          </a:bodyPr>
          <a:lstStyle/>
          <a:p>
            <a:r>
              <a:rPr lang="hr-HR" sz="4400" dirty="0" smtClean="0"/>
              <a:t>Terapijsko pisanje</a:t>
            </a:r>
            <a:endParaRPr lang="hr-HR" sz="44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04800" y="1340767"/>
            <a:ext cx="8227640" cy="526164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10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sl-SI" sz="2400" dirty="0" smtClean="0"/>
              <a:t>Samo piši.</a:t>
            </a:r>
          </a:p>
          <a:p>
            <a:pPr marL="274320" indent="-274320" eaLnBrk="1" fontAlgn="auto" hangingPunct="1">
              <a:lnSpc>
                <a:spcPct val="10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sl-SI" sz="2400" dirty="0" smtClean="0"/>
              <a:t>Bilo što, slobodne asocijacije.</a:t>
            </a:r>
          </a:p>
          <a:p>
            <a:pPr marL="274320" indent="-274320" eaLnBrk="1" fontAlgn="auto" hangingPunct="1">
              <a:lnSpc>
                <a:spcPct val="10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sl-SI" sz="2400" dirty="0" smtClean="0"/>
              <a:t>Najvažnije jest da ne prestaneš pisati.</a:t>
            </a:r>
          </a:p>
          <a:p>
            <a:pPr marL="274320" indent="-274320" eaLnBrk="1" fontAlgn="auto" hangingPunct="1">
              <a:lnSpc>
                <a:spcPct val="10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sl-SI" sz="2400" dirty="0" smtClean="0"/>
              <a:t>Shvatiti da čovjek ima u sebi golemo blago asocijacija.</a:t>
            </a:r>
          </a:p>
          <a:p>
            <a:pPr marL="274320" indent="-274320" eaLnBrk="1" fontAlgn="auto" hangingPunct="1">
              <a:lnSpc>
                <a:spcPct val="10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sl-SI" sz="2400" dirty="0" smtClean="0"/>
              <a:t>Opiši gdje se fizički nalaziš.</a:t>
            </a:r>
          </a:p>
          <a:p>
            <a:pPr marL="274320" indent="-274320" eaLnBrk="1" fontAlgn="auto" hangingPunct="1">
              <a:lnSpc>
                <a:spcPct val="10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sl-SI" sz="2400" dirty="0" smtClean="0"/>
              <a:t>Gdje si, što osjećaš?</a:t>
            </a:r>
          </a:p>
          <a:p>
            <a:pPr marL="274320" indent="-274320" eaLnBrk="1" fontAlgn="auto" hangingPunct="1">
              <a:lnSpc>
                <a:spcPct val="10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sl-SI" sz="2400" dirty="0" smtClean="0"/>
              <a:t>Piši o onomu što ti prolazi kroz glavu.</a:t>
            </a:r>
          </a:p>
          <a:p>
            <a:pPr marL="274320" indent="-274320" eaLnBrk="1" fontAlgn="auto" hangingPunct="1">
              <a:lnSpc>
                <a:spcPct val="10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sl-SI" sz="2400" dirty="0" smtClean="0"/>
              <a:t>To je slobodan način pisanja, ne može ništa biti pogrešno</a:t>
            </a:r>
          </a:p>
          <a:p>
            <a:pPr marL="274320" indent="-274320" eaLnBrk="1" fontAlgn="auto" hangingPunct="1">
              <a:lnSpc>
                <a:spcPct val="100000"/>
              </a:lnSpc>
              <a:spcAft>
                <a:spcPts val="0"/>
              </a:spcAft>
              <a:buFont typeface="Wingdings"/>
              <a:buChar char=""/>
              <a:defRPr/>
            </a:pPr>
            <a:r>
              <a:rPr lang="sl-SI" sz="2400" dirty="0" smtClean="0"/>
              <a:t>Budi, što god da jesi, u ovom trenutku.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sl-SI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b="1" dirty="0" smtClean="0"/>
              <a:t>Literarni natječaj</a:t>
            </a:r>
            <a:endParaRPr lang="sl-SI" b="1" dirty="0"/>
          </a:p>
        </p:txBody>
      </p:sp>
      <p:sp>
        <p:nvSpPr>
          <p:cNvPr id="49155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Tijekom školske godine školski knjižničar raspisuje više literarnih natječaja.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Nagrađuje tri najbolja učenika.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Fotografski natječaj</a:t>
            </a:r>
            <a:endParaRPr lang="sl-SI" b="1" dirty="0"/>
          </a:p>
        </p:txBody>
      </p:sp>
      <p:sp>
        <p:nvSpPr>
          <p:cNvPr id="5120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Knjižničar raspiše natječaj “Uhvaćeni u čitanju”. 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Najbolje fotografije budu nagrađene na posebnoj priredbi – ili prigodom dana škole </a:t>
            </a:r>
            <a:br>
              <a:rPr lang="sl-SI" sz="2400" dirty="0" smtClean="0"/>
            </a:br>
            <a:endParaRPr lang="sl-SI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24744"/>
            <a:ext cx="7772400" cy="50474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Pristup do elektroničnih knjiga – katalogiziranje elektroničkih knjiga.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U knjižnici ili razredu “kutija za prijedloge za čitanje”. 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Pristup do knjižničnih kataloga.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Mrežne stranice nakladnika. 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Sve što se događa u razredima, izlaže se u knjižnici.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7875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hr-HR" dirty="0" smtClean="0"/>
              <a:t>Knjižnična naprtnjača</a:t>
            </a:r>
            <a:endParaRPr lang="hr-HR" dirty="0"/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67" y="-18150"/>
            <a:ext cx="3187833" cy="3073425"/>
          </a:xfrm>
        </p:spPr>
      </p:pic>
      <p:pic>
        <p:nvPicPr>
          <p:cNvPr id="94212" name="Picture 3" descr="D:\01 Knjižnica\HMŠK\Naprtnjača\Ruksak 2009\Knjižnična naprtnjača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48881"/>
            <a:ext cx="6011679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900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hr-HR" dirty="0" smtClean="0"/>
              <a:t>Knjižnična naprtnjača</a:t>
            </a:r>
            <a:endParaRPr lang="hr-HR" dirty="0"/>
          </a:p>
        </p:txBody>
      </p:sp>
      <p:sp>
        <p:nvSpPr>
          <p:cNvPr id="96258" name="Rezervirano mjesto sadržaja 2"/>
          <p:cNvSpPr>
            <a:spLocks noGrp="1"/>
          </p:cNvSpPr>
          <p:nvPr>
            <p:ph idx="1"/>
          </p:nvPr>
        </p:nvSpPr>
        <p:spPr>
          <a:xfrm>
            <a:off x="685800" y="1268760"/>
            <a:ext cx="7772400" cy="49034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r-HR" dirty="0" smtClean="0"/>
              <a:t>Na roditeljskim sastancima roditelje s upozna s projektom, daju im se upute za njihovu ulogu u projektu</a:t>
            </a:r>
          </a:p>
          <a:p>
            <a:pPr>
              <a:lnSpc>
                <a:spcPct val="150000"/>
              </a:lnSpc>
            </a:pPr>
            <a:r>
              <a:rPr lang="hr-HR" dirty="0" smtClean="0"/>
              <a:t>Nove knjige stave se u naprtnjaču</a:t>
            </a:r>
          </a:p>
          <a:p>
            <a:pPr>
              <a:lnSpc>
                <a:spcPct val="150000"/>
              </a:lnSpc>
            </a:pPr>
            <a:r>
              <a:rPr lang="hr-HR" dirty="0" smtClean="0"/>
              <a:t>Napravi se popis redoslijeda putovanja naprtnjače ili se izvlači ždrijebom</a:t>
            </a:r>
          </a:p>
          <a:p>
            <a:pPr>
              <a:lnSpc>
                <a:spcPct val="150000"/>
              </a:lnSpc>
            </a:pPr>
            <a:r>
              <a:rPr lang="hr-HR" dirty="0" smtClean="0"/>
              <a:t>U petak učenik ponese naprtnjaču doma</a:t>
            </a:r>
          </a:p>
          <a:p>
            <a:pPr>
              <a:lnSpc>
                <a:spcPct val="150000"/>
              </a:lnSpc>
            </a:pPr>
            <a:r>
              <a:rPr lang="hr-HR" dirty="0" smtClean="0"/>
              <a:t>Svi članovi obitelji svaki dan čitaju knjige iz naprtnjače, nije bitno kako i koliko čitaju</a:t>
            </a:r>
          </a:p>
          <a:p>
            <a:pPr>
              <a:lnSpc>
                <a:spcPct val="150000"/>
              </a:lnSpc>
            </a:pPr>
            <a:r>
              <a:rPr lang="hr-HR" dirty="0" smtClean="0"/>
              <a:t>U utorak se upišu dojmovi u bilježnicu dojmova</a:t>
            </a:r>
          </a:p>
          <a:p>
            <a:pPr>
              <a:lnSpc>
                <a:spcPct val="150000"/>
              </a:lnSpc>
            </a:pPr>
            <a:r>
              <a:rPr lang="hr-HR" dirty="0" smtClean="0"/>
              <a:t>U srijedu učenik vraća naprtnjaču i prepriča doživljaje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9600" dirty="0" smtClean="0"/>
              <a:t>ŠKOLA</a:t>
            </a:r>
            <a:endParaRPr lang="sl-SI" sz="9600" dirty="0"/>
          </a:p>
        </p:txBody>
      </p:sp>
      <p:sp>
        <p:nvSpPr>
          <p:cNvPr id="60419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hr-HR" smtClean="0"/>
              <a:t>Kao cjelina može poticati čitanje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7539" cy="207424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b="1" dirty="0" smtClean="0"/>
              <a:t>ČAROBNI DAN S KNJIGOM</a:t>
            </a:r>
            <a:br>
              <a:rPr lang="sl-SI" b="1" dirty="0" smtClean="0"/>
            </a:br>
            <a:r>
              <a:rPr lang="sl-SI" b="1" dirty="0" smtClean="0"/>
              <a:t>(projektni dan)</a:t>
            </a:r>
            <a:br>
              <a:rPr lang="sl-SI" b="1" dirty="0" smtClean="0"/>
            </a:br>
            <a:endParaRPr lang="sl-SI" b="1" dirty="0"/>
          </a:p>
        </p:txBody>
      </p:sp>
      <p:sp>
        <p:nvSpPr>
          <p:cNvPr id="4" name="Ograda besedila 3"/>
          <p:cNvSpPr txBox="1">
            <a:spLocks/>
          </p:cNvSpPr>
          <p:nvPr/>
        </p:nvSpPr>
        <p:spPr>
          <a:xfrm>
            <a:off x="611560" y="1844824"/>
            <a:ext cx="8064129" cy="4392488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Aft>
                <a:spcPts val="0"/>
              </a:spcAft>
              <a:buFont typeface="Wingdings"/>
              <a:buNone/>
              <a:defRPr/>
            </a:pPr>
            <a:r>
              <a:rPr lang="sl-SI" dirty="0" smtClean="0"/>
              <a:t>1. Školski sat:</a:t>
            </a:r>
          </a:p>
          <a:p>
            <a:pPr marL="514350" indent="-514350" fontAlgn="auto">
              <a:spcAft>
                <a:spcPts val="0"/>
              </a:spcAft>
              <a:buFont typeface="Wingdings"/>
              <a:buNone/>
              <a:defRPr/>
            </a:pPr>
            <a:r>
              <a:rPr lang="sl-SI" dirty="0" smtClean="0"/>
              <a:t>	čitanje</a:t>
            </a:r>
          </a:p>
          <a:p>
            <a:pPr marL="514350" indent="-514350" fontAlgn="auto">
              <a:spcAft>
                <a:spcPts val="0"/>
              </a:spcAft>
              <a:buFont typeface="Wingdings"/>
              <a:buNone/>
              <a:defRPr/>
            </a:pPr>
            <a:r>
              <a:rPr lang="sl-SI" dirty="0" smtClean="0"/>
              <a:t>Školski radio</a:t>
            </a:r>
          </a:p>
          <a:p>
            <a:pPr marL="514350" indent="-514350" fontAlgn="auto">
              <a:spcAft>
                <a:spcPts val="0"/>
              </a:spcAft>
              <a:buFont typeface="Wingdings"/>
              <a:buNone/>
              <a:defRPr/>
            </a:pPr>
            <a:r>
              <a:rPr lang="sl-SI" dirty="0" smtClean="0"/>
              <a:t>2./3.  školski sat: </a:t>
            </a:r>
          </a:p>
          <a:p>
            <a:pPr marL="514350" indent="-514350" fontAlgn="auto">
              <a:spcAft>
                <a:spcPts val="0"/>
              </a:spcAft>
              <a:buFont typeface="Wingdings"/>
              <a:buNone/>
              <a:defRPr/>
            </a:pPr>
            <a:r>
              <a:rPr lang="sl-SI" dirty="0" smtClean="0"/>
              <a:t>	radionice</a:t>
            </a:r>
          </a:p>
          <a:p>
            <a:pPr marL="514350" indent="-514350" fontAlgn="auto">
              <a:spcAft>
                <a:spcPts val="0"/>
              </a:spcAft>
              <a:buFont typeface="Wingdings"/>
              <a:buNone/>
              <a:defRPr/>
            </a:pPr>
            <a:r>
              <a:rPr lang="sl-SI" dirty="0" smtClean="0"/>
              <a:t>4. Školski sat:</a:t>
            </a:r>
          </a:p>
          <a:p>
            <a:pPr marL="514350" indent="-514350" fontAlgn="auto">
              <a:spcAft>
                <a:spcPts val="0"/>
              </a:spcAft>
              <a:buFont typeface="Wingdings"/>
              <a:buNone/>
              <a:defRPr/>
            </a:pPr>
            <a:r>
              <a:rPr lang="sl-SI" dirty="0" smtClean="0"/>
              <a:t>	prikaz radionica</a:t>
            </a:r>
          </a:p>
          <a:p>
            <a:pPr marL="514350" indent="-514350" fontAlgn="auto">
              <a:spcAft>
                <a:spcPts val="0"/>
              </a:spcAft>
              <a:buFont typeface="Wingdings"/>
              <a:buNone/>
              <a:defRPr/>
            </a:pPr>
            <a:r>
              <a:rPr lang="sl-SI" dirty="0" smtClean="0"/>
              <a:t>5. Školski sat:</a:t>
            </a:r>
          </a:p>
          <a:p>
            <a:pPr marL="514350" indent="-514350" fontAlgn="auto">
              <a:spcAft>
                <a:spcPts val="0"/>
              </a:spcAft>
              <a:buFont typeface="Wingdings"/>
              <a:buNone/>
              <a:defRPr/>
            </a:pPr>
            <a:r>
              <a:rPr lang="sl-SI" dirty="0" smtClean="0"/>
              <a:t>	iznenađenje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endParaRPr lang="sl-SI" dirty="0"/>
          </a:p>
        </p:txBody>
      </p:sp>
      <p:sp>
        <p:nvSpPr>
          <p:cNvPr id="6" name="Ograda besedila 3"/>
          <p:cNvSpPr txBox="1">
            <a:spLocks/>
          </p:cNvSpPr>
          <p:nvPr/>
        </p:nvSpPr>
        <p:spPr>
          <a:xfrm>
            <a:off x="6372225" y="274638"/>
            <a:ext cx="2520950" cy="639445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sl-SI" sz="2800" dirty="0" smtClean="0"/>
              <a:t>RADIONICE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2800" dirty="0" smtClean="0"/>
              <a:t>Pripovjedanje bajki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2800" dirty="0" smtClean="0"/>
              <a:t> Zemljopisna: Zagreb u literaturi i u prirodi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2800" dirty="0" smtClean="0"/>
              <a:t>Izrada stripa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2800" dirty="0" smtClean="0"/>
              <a:t> Izrada knjižnih staničnika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2800" dirty="0" smtClean="0"/>
              <a:t>Likovna radionica: izrada ilustracija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2800" dirty="0" smtClean="0"/>
              <a:t>Istraživačka radionica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2800" dirty="0" smtClean="0"/>
              <a:t>Povijesna radionica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sl-SI" sz="2800" dirty="0" smtClean="0"/>
              <a:t>Novinarska radionica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620688"/>
            <a:ext cx="7772400" cy="55515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Čitateljski list.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Prijedlozi za čitanje na mrežnim stranicama.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Stariji učenici za mlađe (motiviraju i čitaju im).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Čitateljski pano u školi na koji učitelji i učenici stavljaju knjižne novosti.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U školu se pozivaju pripovjedači bajki i priča 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Članovi kolektiva, koji ne predaju, neka u razredu upoznaju učenike sa svojim omiljenim dječjim knjigama.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692696"/>
            <a:ext cx="7772400" cy="54795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Posjeti gradskim knjižnicama.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Pjesma tjedna u školi (na ulazu u školu, na školskom igralištu..).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Knjiga tjedna u školi.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Autor mjeseca u školi.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Čitateljski kutak (kutije za knjižne prijedloge).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Povezivanje s drugim školama putem interneta (što čitaju).</a:t>
            </a:r>
          </a:p>
          <a:p>
            <a:pPr eaLnBrk="1" hangingPunct="1">
              <a:buFont typeface="Wingdings" pitchFamily="2" charset="2"/>
              <a:buNone/>
            </a:pP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25346" y="2204864"/>
            <a:ext cx="6960870" cy="115212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r-HR" sz="3600" dirty="0" smtClean="0"/>
              <a:t>Prijedlozi za poticanje čitanja </a:t>
            </a:r>
            <a:r>
              <a:rPr lang="hr-HR" sz="3600" dirty="0"/>
              <a:t>kod djece</a:t>
            </a:r>
            <a:r>
              <a:rPr lang="hr-HR" sz="3600" dirty="0" smtClean="0"/>
              <a:t>:</a:t>
            </a:r>
            <a:br>
              <a:rPr lang="hr-HR" sz="3600" dirty="0" smtClean="0"/>
            </a:br>
            <a:r>
              <a:rPr lang="hr-HR" sz="3100" dirty="0" smtClean="0"/>
              <a:t>(za učitelje, roditelje, odgajatelje…)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624330" y="2204864"/>
            <a:ext cx="6789420" cy="45365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r-HR" sz="2000" b="1" dirty="0"/>
              <a:t>Čitanje od malih nogu </a:t>
            </a:r>
            <a:endParaRPr lang="hr-HR" sz="2000" dirty="0"/>
          </a:p>
          <a:p>
            <a:pPr>
              <a:lnSpc>
                <a:spcPct val="100000"/>
              </a:lnSpc>
            </a:pPr>
            <a:r>
              <a:rPr lang="hr-HR" sz="2000" dirty="0"/>
              <a:t>Čitanjem djeci od malih nogu otvaramo vrata ljubavi prema knjizi i pisanoj riječi. </a:t>
            </a:r>
            <a:endParaRPr lang="hr-HR" sz="2000" dirty="0" smtClean="0"/>
          </a:p>
          <a:p>
            <a:pPr>
              <a:lnSpc>
                <a:spcPct val="100000"/>
              </a:lnSpc>
            </a:pPr>
            <a:r>
              <a:rPr lang="hr-HR" sz="2000" b="1" dirty="0"/>
              <a:t>Okružite </a:t>
            </a:r>
            <a:r>
              <a:rPr lang="hr-HR" sz="2000" b="1" dirty="0" smtClean="0"/>
              <a:t>djecu </a:t>
            </a:r>
            <a:r>
              <a:rPr lang="hr-HR" sz="2000" b="1" dirty="0"/>
              <a:t>knjigama</a:t>
            </a:r>
            <a:endParaRPr lang="hr-HR" sz="2000" dirty="0"/>
          </a:p>
          <a:p>
            <a:pPr>
              <a:lnSpc>
                <a:spcPct val="100000"/>
              </a:lnSpc>
            </a:pPr>
            <a:r>
              <a:rPr lang="hr-HR" sz="2000" dirty="0"/>
              <a:t>Djeca koja su okružena knjiga rastu u saznanju da su knjige važne. Ako su im knjige dostupne veća je vjerojatnost da će ih uzeti u ruke i čitati. </a:t>
            </a:r>
            <a:endParaRPr lang="hr-HR" sz="2000" dirty="0" smtClean="0"/>
          </a:p>
          <a:p>
            <a:pPr>
              <a:lnSpc>
                <a:spcPct val="100000"/>
              </a:lnSpc>
            </a:pPr>
            <a:r>
              <a:rPr lang="hr-HR" sz="2000" b="1" dirty="0"/>
              <a:t>Učlanite dijete u knjižnicu</a:t>
            </a:r>
            <a:endParaRPr lang="hr-HR" sz="2000" dirty="0"/>
          </a:p>
          <a:p>
            <a:pPr>
              <a:lnSpc>
                <a:spcPct val="100000"/>
              </a:lnSpc>
            </a:pPr>
            <a:r>
              <a:rPr lang="hr-HR" sz="2000" dirty="0"/>
              <a:t>Kao što dijete ima zdravstvenu knjižnicu, tako bi trebalo imalo člansku iskaznicu knjižnice. </a:t>
            </a:r>
          </a:p>
        </p:txBody>
      </p:sp>
    </p:spTree>
    <p:extLst>
      <p:ext uri="{BB962C8B-B14F-4D97-AF65-F5344CB8AC3E}">
        <p14:creationId xmlns:p14="http://schemas.microsoft.com/office/powerpoint/2010/main" val="2389034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332656"/>
            <a:ext cx="7772400" cy="58395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Popisi preporučenih knjiga za roditelje.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Kućica za čitanje na školskom igralištu.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Školska mrežna stranica o čitanju.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Nagrađivanje knjigama.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Susreti s autorima u školi.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Klub čitatelja nastavnika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Klub čitatelja učenika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Literarne radionice.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24744"/>
            <a:ext cx="7772400" cy="504745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l-SI" sz="2400" dirty="0" smtClean="0"/>
              <a:t>Knjižni junaci šeću školom.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Knjižne zabave.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Knjižni sajmovi.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Kruženje knjiga (Bookcrossing).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‘Pogodi tko?’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Dan autora u cijeloj školi.</a:t>
            </a:r>
          </a:p>
          <a:p>
            <a:pPr eaLnBrk="1" hangingPunct="1">
              <a:buFont typeface="Wingdings" pitchFamily="2" charset="2"/>
              <a:buNone/>
            </a:pP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8800" dirty="0" smtClean="0"/>
              <a:t>UČITELJI</a:t>
            </a:r>
            <a:endParaRPr lang="sl-SI" sz="8800" dirty="0"/>
          </a:p>
        </p:txBody>
      </p:sp>
      <p:sp>
        <p:nvSpPr>
          <p:cNvPr id="8192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285750" indent="-285750" eaLnBrk="1" hangingPunct="1">
              <a:buFontTx/>
              <a:buChar char="-"/>
            </a:pPr>
            <a:r>
              <a:rPr lang="hr-HR" dirty="0" smtClean="0"/>
              <a:t>Ključni su za poticanje čitanja</a:t>
            </a:r>
          </a:p>
          <a:p>
            <a:pPr marL="285750" indent="-285750" eaLnBrk="1" hangingPunct="1">
              <a:buFontTx/>
              <a:buChar char="-"/>
            </a:pPr>
            <a:r>
              <a:rPr lang="hr-HR" dirty="0" smtClean="0"/>
              <a:t>Bez potpore učitelja, napori školskog knjižničara polučit će mnogo manje rezultate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Knjiga koju trenutačno čitam</a:t>
            </a:r>
            <a:endParaRPr lang="sl-SI" b="1" dirty="0"/>
          </a:p>
        </p:txBody>
      </p:sp>
      <p:sp>
        <p:nvSpPr>
          <p:cNvPr id="82947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l-SI" sz="2400" dirty="0" smtClean="0"/>
              <a:t>Učitelj u razredu izloži korice knjige koju trenutačno čita ili onu koja ga se je jako dojmila i naročito mu je draga.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Tijekom nastave predstavi knjigu i razgovara o njoj s učenicima.</a:t>
            </a:r>
          </a:p>
          <a:p>
            <a:pPr algn="ctr" eaLnBrk="1" hangingPunct="1">
              <a:buFont typeface="Wingdings" pitchFamily="2" charset="2"/>
              <a:buNone/>
            </a:pPr>
            <a:endParaRPr lang="sl-SI" dirty="0" smtClean="0"/>
          </a:p>
          <a:p>
            <a:pPr algn="ctr" eaLnBrk="1" hangingPunct="1">
              <a:buFont typeface="Wingdings" pitchFamily="2" charset="2"/>
              <a:buNone/>
            </a:pP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Moja naljepša dječja knjiga</a:t>
            </a:r>
            <a:endParaRPr lang="sl-SI" b="1" dirty="0"/>
          </a:p>
        </p:txBody>
      </p:sp>
      <p:sp>
        <p:nvSpPr>
          <p:cNvPr id="83971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Učitelj u razredu izloži obavijest o tomu koja je bila njegova najdraža dječja knjiga. </a:t>
            </a:r>
            <a:r>
              <a:rPr lang="sl-SI" sz="2400" dirty="0"/>
              <a:t/>
            </a:r>
            <a:br>
              <a:rPr lang="sl-SI" sz="2400" dirty="0"/>
            </a:br>
            <a:endParaRPr lang="sl-SI" sz="2400" dirty="0" smtClean="0"/>
          </a:p>
          <a:p>
            <a:pPr>
              <a:lnSpc>
                <a:spcPct val="150000"/>
              </a:lnSpc>
            </a:pPr>
            <a:r>
              <a:rPr lang="sl-SI" sz="2400" dirty="0" smtClean="0"/>
              <a:t>Te informacije objavljuju se na mrežnim stranicama školske knjižnice u rubrici “učitelji čitaju”.</a:t>
            </a:r>
          </a:p>
          <a:p>
            <a:pPr algn="ctr" eaLnBrk="1" hangingPunct="1">
              <a:buFont typeface="Wingdings" pitchFamily="2" charset="2"/>
              <a:buNone/>
            </a:pPr>
            <a:endParaRPr lang="sl-SI" dirty="0" smtClean="0"/>
          </a:p>
          <a:p>
            <a:pPr algn="ctr" eaLnBrk="1" hangingPunct="1">
              <a:buFont typeface="Wingdings" pitchFamily="2" charset="2"/>
              <a:buNone/>
            </a:pPr>
            <a:endParaRPr lang="sl-SI" dirty="0" smtClean="0"/>
          </a:p>
          <a:p>
            <a:pPr eaLnBrk="1" hangingPunct="1">
              <a:buFont typeface="Wingdings" pitchFamily="2" charset="2"/>
              <a:buNone/>
            </a:pP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288184"/>
          </a:xfrm>
        </p:spPr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Listomanija</a:t>
            </a:r>
            <a:endParaRPr lang="sl-SI" b="1" dirty="0"/>
          </a:p>
        </p:txBody>
      </p:sp>
      <p:sp>
        <p:nvSpPr>
          <p:cNvPr id="84995" name="Ograda vsebine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687416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sl-SI" sz="2400" dirty="0" smtClean="0"/>
              <a:t>I učitelji mogu sastavljati različite popise koje postave na panou u razredu:</a:t>
            </a:r>
          </a:p>
          <a:p>
            <a:pPr eaLnBrk="1" hangingPunct="1">
              <a:buFont typeface="Wingdings" pitchFamily="2" charset="2"/>
              <a:buNone/>
            </a:pPr>
            <a:endParaRPr lang="sl-SI" sz="2400" dirty="0" smtClean="0"/>
          </a:p>
          <a:p>
            <a:pPr eaLnBrk="1" hangingPunct="1">
              <a:buFontTx/>
              <a:buChar char="-"/>
            </a:pPr>
            <a:r>
              <a:rPr lang="sl-SI" sz="2400" dirty="0" smtClean="0"/>
              <a:t>Knjige koje smo čitali u vašim godinama</a:t>
            </a:r>
          </a:p>
          <a:p>
            <a:pPr eaLnBrk="1" hangingPunct="1">
              <a:buFontTx/>
              <a:buChar char="-"/>
            </a:pPr>
            <a:r>
              <a:rPr lang="sl-SI" sz="2400" dirty="0" smtClean="0"/>
              <a:t>40 knjiga koje moraš pročitati prvih 40 godina života</a:t>
            </a:r>
          </a:p>
          <a:p>
            <a:pPr eaLnBrk="1" hangingPunct="1">
              <a:buFontTx/>
              <a:buChar char="-"/>
            </a:pPr>
            <a:r>
              <a:rPr lang="sl-SI" sz="2400" dirty="0" smtClean="0"/>
              <a:t>Najbolje knjige sa sretnim svršetkom</a:t>
            </a:r>
          </a:p>
          <a:p>
            <a:pPr eaLnBrk="1" hangingPunct="1">
              <a:buFontTx/>
              <a:buChar char="-"/>
            </a:pPr>
            <a:r>
              <a:rPr lang="sl-SI" sz="2400" dirty="0" smtClean="0"/>
              <a:t>Najbolje humorističke knjige</a:t>
            </a:r>
          </a:p>
          <a:p>
            <a:pPr eaLnBrk="1" hangingPunct="1">
              <a:buFontTx/>
              <a:buChar char="-"/>
            </a:pPr>
            <a:r>
              <a:rPr lang="sl-SI" sz="2400" dirty="0" smtClean="0"/>
              <a:t>Najbolje duhovne knjige</a:t>
            </a:r>
          </a:p>
          <a:p>
            <a:pPr eaLnBrk="1" hangingPunct="1">
              <a:buFontTx/>
              <a:buChar char="-"/>
            </a:pPr>
            <a:r>
              <a:rPr lang="sl-SI" sz="2400" dirty="0" smtClean="0"/>
              <a:t>10 najboljih knjiga koje liječe dušu</a:t>
            </a:r>
          </a:p>
          <a:p>
            <a:pPr eaLnBrk="1" hangingPunct="1">
              <a:buFontTx/>
              <a:buChar char="-"/>
            </a:pPr>
            <a:r>
              <a:rPr lang="sl-SI" sz="2400" dirty="0" smtClean="0"/>
              <a:t>Moje najbolje itd.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Izložba knjiga</a:t>
            </a:r>
            <a:endParaRPr lang="sl-SI" b="1" dirty="0"/>
          </a:p>
        </p:txBody>
      </p:sp>
      <p:sp>
        <p:nvSpPr>
          <p:cNvPr id="86019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Učitelj u razredu napravi izložbu knjiga iz svoje kućne knjižnice.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b="1" dirty="0" smtClean="0"/>
              <a:t>Knjižarenje (bookcrossing)</a:t>
            </a:r>
            <a:endParaRPr lang="sl-SI" b="1" dirty="0"/>
          </a:p>
        </p:txBody>
      </p:sp>
      <p:sp>
        <p:nvSpPr>
          <p:cNvPr id="8704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U zbornici postoji poseban prostor gdje učitelji mogu staviti knjigu koju može uzeti bilo tko drugi za čitanje. 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Jedino je pravilo da knjigu mora vratiti.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02387" y="1700808"/>
            <a:ext cx="7655814" cy="165618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9600" dirty="0" smtClean="0"/>
              <a:t>roditelji</a:t>
            </a:r>
            <a:endParaRPr lang="sl-SI" sz="9600" dirty="0"/>
          </a:p>
        </p:txBody>
      </p:sp>
      <p:sp>
        <p:nvSpPr>
          <p:cNvPr id="88067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285750" indent="-285750" eaLnBrk="1" hangingPunct="1">
              <a:buFontTx/>
              <a:buChar char="-"/>
            </a:pPr>
            <a:r>
              <a:rPr lang="hr-HR" dirty="0" smtClean="0"/>
              <a:t>Su najveći uzori svojoj djeci do puberteta</a:t>
            </a:r>
          </a:p>
          <a:p>
            <a:pPr marL="285750" indent="-285750" eaLnBrk="1" hangingPunct="1">
              <a:buFontTx/>
              <a:buChar char="-"/>
            </a:pPr>
            <a:r>
              <a:rPr lang="hr-HR" dirty="0" smtClean="0"/>
              <a:t>Mogu i pomoći i odmoći u poticanju čitanja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hr-HR" dirty="0" smtClean="0"/>
              <a:t>RODITLJSKI SASTANAK</a:t>
            </a:r>
            <a:endParaRPr lang="hr-HR" dirty="0"/>
          </a:p>
        </p:txBody>
      </p:sp>
      <p:sp>
        <p:nvSpPr>
          <p:cNvPr id="89091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400" dirty="0" smtClean="0"/>
              <a:t>Na roditeljskom sastanku predlaže se roditeljima zadatak neka za neki </a:t>
            </a:r>
            <a:r>
              <a:rPr lang="hr-HR" sz="2400" smtClean="0"/>
              <a:t>problem potraže </a:t>
            </a:r>
            <a:r>
              <a:rPr lang="hr-HR" sz="2400" dirty="0" smtClean="0"/>
              <a:t>i pročitaju moguće rješenje iz knjiga o odgoju djece.</a:t>
            </a:r>
          </a:p>
          <a:p>
            <a:pPr>
              <a:lnSpc>
                <a:spcPct val="150000"/>
              </a:lnSpc>
            </a:pPr>
            <a:r>
              <a:rPr lang="hr-HR" sz="2400" dirty="0" smtClean="0"/>
              <a:t>Predavanja i radionice za roditelje.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624330" y="188640"/>
            <a:ext cx="6789420" cy="6336704"/>
          </a:xfrm>
        </p:spPr>
        <p:txBody>
          <a:bodyPr>
            <a:normAutofit/>
          </a:bodyPr>
          <a:lstStyle/>
          <a:p>
            <a:r>
              <a:rPr lang="hr-HR" sz="2000" b="1" dirty="0"/>
              <a:t>Knjige od njihovog interesa</a:t>
            </a:r>
            <a:endParaRPr lang="hr-HR" sz="2000" dirty="0"/>
          </a:p>
          <a:p>
            <a:r>
              <a:rPr lang="hr-HR" sz="2000" dirty="0"/>
              <a:t>Kada nam se sviđa ono što čitamo, onda zadovoljstvo neće izostati</a:t>
            </a:r>
            <a:r>
              <a:rPr lang="hr-HR" sz="2000" dirty="0" smtClean="0"/>
              <a:t>.</a:t>
            </a:r>
          </a:p>
          <a:p>
            <a:r>
              <a:rPr lang="hr-HR" sz="2000" b="1" dirty="0"/>
              <a:t>Razgovarajte o knjizi</a:t>
            </a:r>
            <a:endParaRPr lang="hr-HR" sz="2000" dirty="0"/>
          </a:p>
          <a:p>
            <a:r>
              <a:rPr lang="hr-HR" sz="2000" dirty="0"/>
              <a:t>Na taj način pokazujemo interes za dijete i njegov rad</a:t>
            </a:r>
            <a:r>
              <a:rPr lang="hr-HR" sz="2000" dirty="0" smtClean="0"/>
              <a:t>.</a:t>
            </a:r>
          </a:p>
          <a:p>
            <a:r>
              <a:rPr lang="hr-HR" sz="2000" b="1" dirty="0" smtClean="0"/>
              <a:t>Vrijeme </a:t>
            </a:r>
            <a:r>
              <a:rPr lang="hr-HR" sz="2000" b="1" dirty="0"/>
              <a:t>za čitanje</a:t>
            </a:r>
            <a:endParaRPr lang="hr-HR" sz="2000" dirty="0"/>
          </a:p>
          <a:p>
            <a:r>
              <a:rPr lang="hr-HR" sz="2000" dirty="0"/>
              <a:t>Bilo koje vrijeme je dobro za čitanje. Jutro, poslije podne, večer</a:t>
            </a:r>
            <a:r>
              <a:rPr lang="hr-HR" sz="2000" dirty="0" smtClean="0"/>
              <a:t>.</a:t>
            </a:r>
          </a:p>
          <a:p>
            <a:r>
              <a:rPr lang="hr-HR" sz="2000" b="1" dirty="0"/>
              <a:t>Aktivnosti čitanja i pripovijedanja </a:t>
            </a:r>
            <a:r>
              <a:rPr lang="hr-HR" sz="2000" b="1" dirty="0" smtClean="0"/>
              <a:t>priča</a:t>
            </a:r>
            <a:endParaRPr lang="hr-HR" sz="2000" dirty="0"/>
          </a:p>
          <a:p>
            <a:r>
              <a:rPr lang="hr-HR" sz="2000" dirty="0" smtClean="0"/>
              <a:t>Važno </a:t>
            </a:r>
            <a:r>
              <a:rPr lang="hr-HR" sz="2000" dirty="0"/>
              <a:t>je da djeca znaju da i drugi vole čitati ili slušati pisanu riječ</a:t>
            </a:r>
          </a:p>
          <a:p>
            <a:r>
              <a:rPr lang="hr-HR" sz="2000" b="1" dirty="0"/>
              <a:t>Susret s dječjim književnicima</a:t>
            </a:r>
            <a:endParaRPr lang="hr-HR" sz="2000" dirty="0"/>
          </a:p>
          <a:p>
            <a:r>
              <a:rPr lang="hr-HR" sz="2000" dirty="0" smtClean="0"/>
              <a:t>Upravo </a:t>
            </a:r>
            <a:r>
              <a:rPr lang="hr-HR" sz="2000" dirty="0"/>
              <a:t>taj </a:t>
            </a:r>
            <a:r>
              <a:rPr lang="hr-HR" sz="2000"/>
              <a:t>susret </a:t>
            </a:r>
            <a:r>
              <a:rPr lang="hr-HR" sz="2000" smtClean="0"/>
              <a:t>može </a:t>
            </a:r>
            <a:r>
              <a:rPr lang="hr-HR" sz="2000" dirty="0"/>
              <a:t>dijete potaknuti da se zaljubi u čitanje.</a:t>
            </a:r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8353591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764704"/>
            <a:ext cx="7772400" cy="540749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Pozovite roditelje na susrete s autorima.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Neka se roditelji uključe u čitateljske družine (predstave knjige koje čitaju)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Knjižni sajmovi za roditelje.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Roditelji pripovijedaju o svojem čitateljskom iskustvu (djeca mogu o tomu napraviti PP prezentacije).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“Nove knjige za </a:t>
            </a:r>
            <a:r>
              <a:rPr lang="sl-SI" sz="2400" i="1" dirty="0" smtClean="0"/>
              <a:t>starce</a:t>
            </a:r>
            <a:r>
              <a:rPr lang="sl-SI" sz="2400" dirty="0" smtClean="0"/>
              <a:t>”.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U razredu pripovijedaju o svojim omiljenim dječjim knjigama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4800" b="1" dirty="0" smtClean="0"/>
              <a:t>LOKALNA ZAJDNICA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Sudjelovanje predstavnika lokalne zajednice: pripovijedaju o ulozi čitanja u njihovom životu.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Povezivanje s lokalnom knjižarom ili nakladnikom.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U školu se pozovu članovi književnog društva.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Intervjui s članovima obitelji o čitanju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Istraživanje čitateljskih navika u lokalnoj zajednici.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130425"/>
            <a:ext cx="7016750" cy="14700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4400" dirty="0" smtClean="0"/>
              <a:t>Što ćete od predloženoga  uvesti u školsku svakodnevicu?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624330" y="188640"/>
            <a:ext cx="6789420" cy="6984776"/>
          </a:xfrm>
        </p:spPr>
        <p:txBody>
          <a:bodyPr>
            <a:normAutofit lnSpcReduction="10000"/>
          </a:bodyPr>
          <a:lstStyle/>
          <a:p>
            <a:r>
              <a:rPr lang="hr-HR" sz="2000" b="1" dirty="0"/>
              <a:t>Stripovi, magazini, recepti…</a:t>
            </a:r>
            <a:endParaRPr lang="hr-HR" sz="2000" dirty="0"/>
          </a:p>
          <a:p>
            <a:r>
              <a:rPr lang="hr-HR" sz="2000" dirty="0" smtClean="0"/>
              <a:t>Neka djeca </a:t>
            </a:r>
            <a:r>
              <a:rPr lang="hr-HR" sz="2000" dirty="0"/>
              <a:t>čitaju recepte za kolače, upute za sklapanje radnog stola, neka čitaju što god požele čitati. </a:t>
            </a:r>
          </a:p>
          <a:p>
            <a:r>
              <a:rPr lang="hr-HR" sz="2000" b="1" dirty="0"/>
              <a:t>Čitajte </a:t>
            </a:r>
            <a:r>
              <a:rPr lang="hr-HR" sz="2000" b="1" dirty="0" smtClean="0"/>
              <a:t>djeci </a:t>
            </a:r>
            <a:r>
              <a:rPr lang="hr-HR" sz="2000" b="1" dirty="0"/>
              <a:t>i kad znaju čitati</a:t>
            </a:r>
            <a:endParaRPr lang="hr-HR" sz="2000" dirty="0"/>
          </a:p>
          <a:p>
            <a:r>
              <a:rPr lang="hr-HR" sz="2000" dirty="0" smtClean="0"/>
              <a:t>Lijepo </a:t>
            </a:r>
            <a:r>
              <a:rPr lang="hr-HR" sz="2000" dirty="0"/>
              <a:t>je imati zajedničke interese i teme za razgovor</a:t>
            </a:r>
            <a:r>
              <a:rPr lang="hr-HR" sz="2000" dirty="0" smtClean="0"/>
              <a:t>.</a:t>
            </a:r>
            <a:endParaRPr lang="hr-HR" sz="2000" dirty="0"/>
          </a:p>
          <a:p>
            <a:r>
              <a:rPr lang="hr-HR" sz="2000" b="1" dirty="0"/>
              <a:t>Budite uzor</a:t>
            </a:r>
            <a:endParaRPr lang="hr-HR" sz="2000" dirty="0"/>
          </a:p>
          <a:p>
            <a:r>
              <a:rPr lang="hr-HR" sz="2000" dirty="0"/>
              <a:t>Kada čitate, šaljete djetetu poruku – čitanje je zabavno i </a:t>
            </a:r>
            <a:r>
              <a:rPr lang="hr-HR" sz="2000" dirty="0" smtClean="0"/>
              <a:t>korisno </a:t>
            </a:r>
            <a:r>
              <a:rPr lang="hr-HR" sz="2000" dirty="0"/>
              <a:t>je potrošiti dio svog slobodnog vremena na ovu </a:t>
            </a:r>
            <a:r>
              <a:rPr lang="hr-HR" sz="2000" dirty="0" smtClean="0"/>
              <a:t>aktivnost. </a:t>
            </a:r>
            <a:r>
              <a:rPr lang="hr-HR" sz="2000" dirty="0"/>
              <a:t>I učitelji mogu i trebaju biti uzori. Bilo koja odrasla osoba koju dijete voli i cijeni može utjecati njega da zavoli čitanje kao ugodnu i zabavnu aktivnost</a:t>
            </a:r>
            <a:r>
              <a:rPr lang="hr-HR" sz="2000" dirty="0" smtClean="0"/>
              <a:t>.</a:t>
            </a:r>
          </a:p>
          <a:p>
            <a:r>
              <a:rPr lang="hr-HR" sz="2000" b="1" dirty="0"/>
              <a:t>Darujte knjige</a:t>
            </a:r>
            <a:endParaRPr lang="hr-HR" sz="2000" dirty="0"/>
          </a:p>
          <a:p>
            <a:r>
              <a:rPr lang="hr-HR" sz="2000" dirty="0"/>
              <a:t>Rođendan, godišnjica, školski ili bilo koji uspjeh prigoda je da se pokloni knjiga. Kada darujete knjigu darujete ljubav prema čitanju. </a:t>
            </a:r>
            <a:endParaRPr lang="hr-HR" sz="2000" dirty="0" smtClean="0"/>
          </a:p>
          <a:p>
            <a:r>
              <a:rPr lang="hr-HR" sz="2000" b="1" dirty="0"/>
              <a:t>Strpljenje i razumijevanje</a:t>
            </a:r>
            <a:endParaRPr lang="hr-HR" sz="2000" dirty="0"/>
          </a:p>
          <a:p>
            <a:r>
              <a:rPr lang="hr-HR" sz="2000" dirty="0"/>
              <a:t>Moramo biti svjesni da </a:t>
            </a:r>
            <a:r>
              <a:rPr lang="hr-HR" sz="2000" dirty="0" smtClean="0"/>
              <a:t>mi </a:t>
            </a:r>
            <a:r>
              <a:rPr lang="hr-HR" sz="2000" dirty="0"/>
              <a:t>u poticanje čitanja kod djece moramo uložiti dosta truda. Jer ako nama nije stalno </a:t>
            </a:r>
            <a:r>
              <a:rPr lang="hr-HR" sz="2000" dirty="0" smtClean="0"/>
              <a:t>da </a:t>
            </a:r>
            <a:r>
              <a:rPr lang="hr-HR" sz="2000" dirty="0"/>
              <a:t>djeca čitaju, neće biti ni njima. Naravno da će uvijek biti iznimaka koje potvrđuju pravilo, ali zato se i zovu iznimke. </a:t>
            </a:r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43957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975" cy="236227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sl-SI" b="1" dirty="0" smtClean="0"/>
              <a:t>Čitateljsko okruženje </a:t>
            </a:r>
            <a:br>
              <a:rPr lang="sl-SI" b="1" dirty="0" smtClean="0"/>
            </a:br>
            <a:r>
              <a:rPr lang="sl-SI" sz="4000" b="1" dirty="0" smtClean="0"/>
              <a:t>prostori i osobe koje potiču čitanje</a:t>
            </a:r>
            <a:r>
              <a:rPr lang="sl-SI" b="1" dirty="0" smtClean="0"/>
              <a:t/>
            </a:r>
            <a:br>
              <a:rPr lang="sl-SI" b="1" dirty="0" smtClean="0"/>
            </a:br>
            <a:endParaRPr lang="sl-SI" b="1" dirty="0"/>
          </a:p>
        </p:txBody>
      </p:sp>
      <p:sp>
        <p:nvSpPr>
          <p:cNvPr id="13315" name="Ograda vsebine 2"/>
          <p:cNvSpPr>
            <a:spLocks noGrp="1"/>
          </p:cNvSpPr>
          <p:nvPr>
            <p:ph sz="half" idx="1"/>
          </p:nvPr>
        </p:nvSpPr>
        <p:spPr>
          <a:xfrm>
            <a:off x="1115615" y="2996951"/>
            <a:ext cx="3010297" cy="3491161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sl-SI" sz="2400" b="1" dirty="0" smtClean="0"/>
              <a:t>RAZRED</a:t>
            </a:r>
          </a:p>
          <a:p>
            <a:pPr eaLnBrk="1" hangingPunct="1">
              <a:buFont typeface="Wingdings" pitchFamily="2" charset="2"/>
              <a:buNone/>
            </a:pPr>
            <a:endParaRPr lang="sl-SI" sz="2400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sl-SI" sz="2400" b="1" dirty="0" smtClean="0"/>
              <a:t>UČITELJI</a:t>
            </a:r>
          </a:p>
          <a:p>
            <a:pPr eaLnBrk="1" hangingPunct="1">
              <a:buFont typeface="Wingdings" pitchFamily="2" charset="2"/>
              <a:buNone/>
            </a:pPr>
            <a:endParaRPr lang="sl-SI" sz="2400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sl-SI" sz="2400" b="1" dirty="0" smtClean="0"/>
              <a:t>ŠKOLA </a:t>
            </a:r>
          </a:p>
        </p:txBody>
      </p:sp>
      <p:sp>
        <p:nvSpPr>
          <p:cNvPr id="13316" name="Ograda vsebine 3"/>
          <p:cNvSpPr>
            <a:spLocks noGrp="1"/>
          </p:cNvSpPr>
          <p:nvPr>
            <p:ph sz="half" idx="2"/>
          </p:nvPr>
        </p:nvSpPr>
        <p:spPr>
          <a:xfrm>
            <a:off x="4284663" y="2996951"/>
            <a:ext cx="3657600" cy="34911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sl-SI" sz="2400" b="1" dirty="0" smtClean="0"/>
              <a:t>RODITELJI</a:t>
            </a:r>
          </a:p>
          <a:p>
            <a:pPr eaLnBrk="1" hangingPunct="1">
              <a:buFont typeface="Wingdings" pitchFamily="2" charset="2"/>
              <a:buNone/>
            </a:pPr>
            <a:endParaRPr lang="sl-SI" sz="2400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sl-SI" sz="2400" b="1" dirty="0" smtClean="0"/>
              <a:t>KNJIŽNICA</a:t>
            </a:r>
          </a:p>
          <a:p>
            <a:pPr eaLnBrk="1" hangingPunct="1">
              <a:buFont typeface="Wingdings" pitchFamily="2" charset="2"/>
              <a:buNone/>
            </a:pPr>
            <a:endParaRPr lang="sl-SI" sz="2400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sl-SI" sz="2400" b="1" dirty="0" smtClean="0"/>
              <a:t>LOKALNA ZAJEDNICA</a:t>
            </a:r>
          </a:p>
          <a:p>
            <a:pPr eaLnBrk="1" hangingPunct="1">
              <a:buFont typeface="Wingdings" pitchFamily="2" charset="2"/>
              <a:buNone/>
            </a:pP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l-SI" sz="9600" dirty="0" smtClean="0"/>
              <a:t>RAZRED</a:t>
            </a:r>
            <a:endParaRPr lang="sl-SI" sz="9600" dirty="0"/>
          </a:p>
        </p:txBody>
      </p:sp>
      <p:sp>
        <p:nvSpPr>
          <p:cNvPr id="6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Ideje za poticanje čitanja u </a:t>
            </a:r>
            <a:r>
              <a:rPr lang="hr-HR" dirty="0" smtClean="0"/>
              <a:t>razredu.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r-HR" dirty="0"/>
              <a:t>Ideje za poticanje čitanja u razredu</a:t>
            </a:r>
            <a:br>
              <a:rPr lang="hr-HR" dirty="0"/>
            </a:br>
            <a:endParaRPr lang="hr-HR" dirty="0"/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00808"/>
            <a:ext cx="7772400" cy="49685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sz="2400" dirty="0" smtClean="0"/>
              <a:t>Čitanje na glas.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Razgovori o knjigama. 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Na vrata razreda istaknuti naziv knjige koju razred trenutačno čita.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Čitateljske družine, čitateljske proslave (razredne).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Knjižne nagrade. (nagrađivanje knjigom)</a:t>
            </a:r>
          </a:p>
          <a:p>
            <a:pPr>
              <a:lnSpc>
                <a:spcPct val="150000"/>
              </a:lnSpc>
            </a:pPr>
            <a:r>
              <a:rPr lang="sl-SI" sz="2400" dirty="0" smtClean="0"/>
              <a:t>Natjecanja u recitiranju pjesama.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endParaRPr lang="sl-SI" dirty="0" smtClean="0"/>
          </a:p>
          <a:p>
            <a:pPr marL="533400" indent="-533400" eaLnBrk="1" hangingPunct="1">
              <a:buFont typeface="Wingdings" pitchFamily="2" charset="2"/>
              <a:buNone/>
            </a:pP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sta drva">
  <a:themeElements>
    <a:clrScheme name="Vrsta dr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rsta drv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sta drv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Vrsta drva</Template>
  <TotalTime>1630</TotalTime>
  <Words>1671</Words>
  <Application>Microsoft Office PowerPoint</Application>
  <PresentationFormat>Prikaz na zaslonu (4:3)</PresentationFormat>
  <Paragraphs>322</Paragraphs>
  <Slides>52</Slides>
  <Notes>46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52</vt:i4>
      </vt:variant>
    </vt:vector>
  </HeadingPairs>
  <TitlesOfParts>
    <vt:vector size="60" baseType="lpstr">
      <vt:lpstr>Arial</vt:lpstr>
      <vt:lpstr>Calibri</vt:lpstr>
      <vt:lpstr>Century Schoolbook</vt:lpstr>
      <vt:lpstr>Rockwell</vt:lpstr>
      <vt:lpstr>Rockwell Condensed</vt:lpstr>
      <vt:lpstr>Times New Roman</vt:lpstr>
      <vt:lpstr>Wingdings</vt:lpstr>
      <vt:lpstr>Vrsta drva</vt:lpstr>
      <vt:lpstr>ideje za poticanje čitanja</vt:lpstr>
      <vt:lpstr>PowerPointova prezentacija</vt:lpstr>
      <vt:lpstr>PowerPointova prezentacija</vt:lpstr>
      <vt:lpstr>Prijedlozi za poticanje čitanja kod djece: (za učitelje, roditelje, odgajatelje…)  </vt:lpstr>
      <vt:lpstr>PowerPointova prezentacija</vt:lpstr>
      <vt:lpstr>PowerPointova prezentacija</vt:lpstr>
      <vt:lpstr>Čitateljsko okruženje  prostori i osobe koje potiču čitanje </vt:lpstr>
      <vt:lpstr>RAZRED</vt:lpstr>
      <vt:lpstr>Ideje za poticanje čitanja u razredu </vt:lpstr>
      <vt:lpstr>Posvojeni pisac</vt:lpstr>
      <vt:lpstr>Knjiga koja kruži  (razredna knjiga) </vt:lpstr>
      <vt:lpstr>PowerPointova prezentacija</vt:lpstr>
      <vt:lpstr>Listomanija</vt:lpstr>
      <vt:lpstr>PowerPointova prezentacija</vt:lpstr>
      <vt:lpstr>Naj-čitatelj</vt:lpstr>
      <vt:lpstr>PowerPointova prezentacija</vt:lpstr>
      <vt:lpstr>PowerPointova prezentacija</vt:lpstr>
      <vt:lpstr>Naj knjiga</vt:lpstr>
      <vt:lpstr>Promotori čitanja</vt:lpstr>
      <vt:lpstr>HODNIK</vt:lpstr>
      <vt:lpstr>Pjesma mjeseca</vt:lpstr>
      <vt:lpstr>Knjiga mjeseca</vt:lpstr>
      <vt:lpstr>KNJIŽNICA</vt:lpstr>
      <vt:lpstr>Objave na mrežnim stranicama škole</vt:lpstr>
      <vt:lpstr>Preporuke za čitanje</vt:lpstr>
      <vt:lpstr>knjigomjer</vt:lpstr>
      <vt:lpstr> kutić za pitanja</vt:lpstr>
      <vt:lpstr>PowerPointova prezentacija</vt:lpstr>
      <vt:lpstr>Radionice literarnoga stvaralaštva</vt:lpstr>
      <vt:lpstr>Terapijsko pisanje</vt:lpstr>
      <vt:lpstr>Literarni natječaj</vt:lpstr>
      <vt:lpstr>Fotografski natječaj</vt:lpstr>
      <vt:lpstr>PowerPointova prezentacija</vt:lpstr>
      <vt:lpstr>Knjižnična naprtnjača</vt:lpstr>
      <vt:lpstr>Knjižnična naprtnjača</vt:lpstr>
      <vt:lpstr>ŠKOLA</vt:lpstr>
      <vt:lpstr>ČAROBNI DAN S KNJIGOM (projektni dan) </vt:lpstr>
      <vt:lpstr>PowerPointova prezentacija</vt:lpstr>
      <vt:lpstr>PowerPointova prezentacija</vt:lpstr>
      <vt:lpstr>PowerPointova prezentacija</vt:lpstr>
      <vt:lpstr>PowerPointova prezentacija</vt:lpstr>
      <vt:lpstr>UČITELJI</vt:lpstr>
      <vt:lpstr>Knjiga koju trenutačno čitam</vt:lpstr>
      <vt:lpstr>Moja naljepša dječja knjiga</vt:lpstr>
      <vt:lpstr>Listomanija</vt:lpstr>
      <vt:lpstr>Izložba knjiga</vt:lpstr>
      <vt:lpstr>Knjižarenje (bookcrossing)</vt:lpstr>
      <vt:lpstr>roditelji</vt:lpstr>
      <vt:lpstr>RODITLJSKI SASTANAK</vt:lpstr>
      <vt:lpstr>PowerPointova prezentacija</vt:lpstr>
      <vt:lpstr>LOKALNA ZAJDNICA</vt:lpstr>
      <vt:lpstr>Što ćete od predloženoga  uvesti u školsku svakodnevicu?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AVTOR RAZREDA</dc:title>
  <dc:creator>testni</dc:creator>
  <cp:lastModifiedBy>Korisnik</cp:lastModifiedBy>
  <cp:revision>167</cp:revision>
  <dcterms:created xsi:type="dcterms:W3CDTF">2011-03-22T07:33:59Z</dcterms:created>
  <dcterms:modified xsi:type="dcterms:W3CDTF">2021-03-04T15:46:00Z</dcterms:modified>
</cp:coreProperties>
</file>